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8" r:id="rId13"/>
    <p:sldId id="260" r:id="rId14"/>
    <p:sldId id="259" r:id="rId15"/>
    <p:sldId id="26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191"/>
    <a:srgbClr val="C0A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21" autoAdjust="0"/>
  </p:normalViewPr>
  <p:slideViewPr>
    <p:cSldViewPr>
      <p:cViewPr>
        <p:scale>
          <a:sx n="95" d="100"/>
          <a:sy n="95" d="100"/>
        </p:scale>
        <p:origin x="-44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2A332A-91F1-4ACD-AA77-52AD83E1141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27CC29-1BB9-4CBA-BDA9-0307C4B1B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085184"/>
            <a:ext cx="8610600" cy="1828800"/>
          </a:xfrm>
          <a:scene3d>
            <a:camera prst="orthographicFront"/>
            <a:lightRig rig="soft" dir="t">
              <a:rot lat="0" lon="0" rev="1722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838200" indent="-838200" algn="ctr">
              <a:lnSpc>
                <a:spcPct val="150000"/>
              </a:lnSpc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проведения единого государственного экзамена </a:t>
            </a:r>
            <a:b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иностранным языкам с устной частью</a:t>
            </a:r>
            <a:b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/>
              <a:t>Спецификация лингафонных гарнитур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7929618" cy="500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/>
              <a:t>Спецификация простых гарнитур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020079" cy="294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79762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286520"/>
            <a:ext cx="757242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8152"/>
          </a:xfrm>
        </p:spPr>
        <p:txBody>
          <a:bodyPr/>
          <a:lstStyle/>
          <a:p>
            <a:pPr algn="ctr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Задание 1 – прочитать текст вслух</a:t>
            </a:r>
            <a:endParaRPr lang="ru-RU" sz="4000" dirty="0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1772816"/>
            <a:ext cx="8135937" cy="45354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1321918"/>
          </a:xfrm>
        </p:spPr>
        <p:txBody>
          <a:bodyPr/>
          <a:lstStyle/>
          <a:p>
            <a:pPr algn="ctr"/>
            <a:r>
              <a:rPr lang="ru-RU" altLang="ru-RU" sz="4000" dirty="0" smtClean="0"/>
              <a:t>Задание 2 – задать 5 прямых вопросов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1484784"/>
            <a:ext cx="7561262" cy="46863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648072"/>
          </a:xfrm>
        </p:spPr>
        <p:txBody>
          <a:bodyPr/>
          <a:lstStyle/>
          <a:p>
            <a:pPr algn="ctr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 Задание </a:t>
            </a:r>
            <a:r>
              <a:rPr altLang="ru-RU" sz="4000" dirty="0" smtClean="0"/>
              <a:t>3</a:t>
            </a:r>
            <a:r>
              <a:rPr lang="ru-RU" altLang="ru-RU" sz="4000" dirty="0" smtClean="0"/>
              <a:t> – описать фото</a:t>
            </a:r>
            <a:r>
              <a:rPr altLang="ru-RU" sz="5400" dirty="0" smtClean="0"/>
              <a:t/>
            </a:r>
            <a:br>
              <a:rPr altLang="ru-RU" sz="5400" dirty="0" smtClean="0"/>
            </a:br>
            <a:endParaRPr lang="ru-RU" dirty="0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5656" y="1340768"/>
            <a:ext cx="6481762" cy="48958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89" y="908720"/>
            <a:ext cx="7772400" cy="845856"/>
          </a:xfrm>
        </p:spPr>
        <p:txBody>
          <a:bodyPr/>
          <a:lstStyle/>
          <a:p>
            <a:pPr algn="ctr"/>
            <a:r>
              <a:rPr lang="ru-RU" altLang="ru-RU" sz="4000" dirty="0" smtClean="0"/>
              <a:t>Задание 4 – сравнить 2 фото </a:t>
            </a:r>
            <a:r>
              <a:rPr altLang="ru-RU" sz="6000" dirty="0" smtClean="0"/>
              <a:t/>
            </a:r>
            <a:br>
              <a:rPr altLang="ru-RU" sz="6000" dirty="0" smtClean="0"/>
            </a:br>
            <a:endParaRPr lang="ru-RU" dirty="0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992" y="1268760"/>
            <a:ext cx="75295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717032"/>
            <a:ext cx="3500462" cy="27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697684"/>
            <a:ext cx="3481175" cy="27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071546"/>
          </a:xfrm>
        </p:spPr>
        <p:txBody>
          <a:bodyPr/>
          <a:lstStyle/>
          <a:p>
            <a:pPr algn="ctr"/>
            <a:r>
              <a:rPr lang="ru-RU" altLang="ru-RU" sz="4000" dirty="0" smtClean="0"/>
              <a:t>Устная часть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500174"/>
          <a:ext cx="7993062" cy="500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1348"/>
                <a:gridCol w="2566827"/>
                <a:gridCol w="1490533"/>
                <a:gridCol w="1406187"/>
                <a:gridCol w="1258167"/>
              </a:tblGrid>
              <a:tr h="8334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 </a:t>
                      </a:r>
                      <a:endParaRPr lang="ru-RU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Содержание</a:t>
                      </a:r>
                      <a:endParaRPr lang="ru-RU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 на подготовку</a:t>
                      </a:r>
                      <a:endParaRPr lang="ru-RU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 на ответ</a:t>
                      </a:r>
                      <a:endParaRPr lang="ru-RU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Макс. балл</a:t>
                      </a:r>
                      <a:endParaRPr lang="ru-RU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8" marB="45718"/>
                </a:tc>
              </a:tr>
              <a:tr h="8334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Чтение текста вслух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1,5 мин.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effectLst/>
                        </a:rPr>
                        <a:t>1,5 мин.</a:t>
                      </a:r>
                      <a:endParaRPr lang="ru-RU" sz="1800">
                        <a:effectLst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</a:tr>
              <a:tr h="8334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2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Условный</a:t>
                      </a:r>
                      <a:r>
                        <a:rPr lang="ru-RU" sz="1800" baseline="0" dirty="0" smtClean="0"/>
                        <a:t> диалог-расспрос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effectLst/>
                        </a:rPr>
                        <a:t>1,5 мин.</a:t>
                      </a:r>
                      <a:endParaRPr lang="ru-RU" sz="1800">
                        <a:effectLst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effectLst/>
                        </a:rPr>
                        <a:t>1,5 мин.</a:t>
                      </a:r>
                      <a:endParaRPr lang="ru-RU" sz="1800">
                        <a:effectLst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 (за 5 вопросов)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</a:tr>
              <a:tr h="8334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3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Описание фото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effectLst/>
                        </a:rPr>
                        <a:t>1,5 мин.</a:t>
                      </a:r>
                      <a:endParaRPr lang="ru-RU" sz="1800">
                        <a:effectLst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2 мин.</a:t>
                      </a:r>
                      <a:endParaRPr lang="ru-RU" sz="1800" dirty="0">
                        <a:effectLst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</a:tr>
              <a:tr h="8334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4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Сравнение фото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1,5 мин.</a:t>
                      </a:r>
                      <a:endParaRPr lang="ru-RU" sz="1800" dirty="0">
                        <a:effectLst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2 мин.</a:t>
                      </a:r>
                      <a:endParaRPr lang="ru-RU" sz="1800" dirty="0">
                        <a:effectLst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</a:tr>
              <a:tr h="8334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ИТОГО: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13 мин.</a:t>
                      </a:r>
                      <a:endParaRPr lang="ru-RU" sz="1800" dirty="0">
                        <a:effectLst/>
                      </a:endParaRPr>
                    </a:p>
                  </a:txBody>
                  <a:tcPr marL="91442" marR="91442" marT="45718" marB="45718"/>
                </a:tc>
                <a:tc hMerge="1"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00013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ИНОСТРАННЫЙ ЯЗЫК</a:t>
            </a:r>
            <a:br>
              <a:rPr lang="ru-RU" altLang="ru-RU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устная часть</a:t>
            </a:r>
            <a:endParaRPr lang="ru-RU" sz="28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428736"/>
            <a:ext cx="7772400" cy="5024600"/>
          </a:xfrm>
        </p:spPr>
        <p:txBody>
          <a:bodyPr>
            <a:normAutofit fontScale="25000" lnSpcReduction="20000"/>
          </a:bodyPr>
          <a:lstStyle/>
          <a:p>
            <a:pPr marL="758952" indent="-685800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 участия </a:t>
            </a:r>
            <a:r>
              <a:rPr lang="ru-RU" sz="56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экзаменатора-собеседника</a:t>
            </a:r>
          </a:p>
          <a:p>
            <a:pPr marL="758952" indent="-685800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ru-RU" sz="56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аудитории: Организатор и технический специалист </a:t>
            </a:r>
          </a:p>
          <a:p>
            <a:pPr marL="758952" indent="-685800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Цифровая </a:t>
            </a:r>
            <a:r>
              <a:rPr lang="ru-RU" sz="56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запись ответов</a:t>
            </a:r>
          </a:p>
          <a:p>
            <a:pPr marL="758952" indent="-685800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Устная </a:t>
            </a:r>
            <a:r>
              <a:rPr lang="ru-RU" sz="56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часть сдается в отдельный день</a:t>
            </a:r>
          </a:p>
          <a:p>
            <a:pPr marL="758952" indent="-685800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</a:t>
            </a:r>
            <a:r>
              <a:rPr lang="ru-RU" sz="56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проведения устного экзамена используется два типа аудиторий: подготовки и </a:t>
            </a: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проведения</a:t>
            </a:r>
          </a:p>
          <a:p>
            <a:pPr marL="758952" indent="-685800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</a:t>
            </a:r>
            <a:r>
              <a:rPr lang="ru-RU" sz="56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сдачи экзамена используются электронные КИМ, которые записаны на компакт-диск, вложенный в доставочный пакет (Технология аналогична технологии «Печать КИМ в ППЭ»)</a:t>
            </a:r>
          </a:p>
          <a:p>
            <a:pPr marL="758952" indent="-685800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ru-RU" sz="56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</a:t>
            </a:r>
            <a:r>
              <a:rPr lang="ru-RU" sz="56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использования электронных КИМ при сдаче экзамена, необходимо наличие ключа доступа к электронным КИМ и персональной ЭП Члена ГЭК</a:t>
            </a:r>
          </a:p>
          <a:p>
            <a:pPr>
              <a:lnSpc>
                <a:spcPct val="170000"/>
              </a:lnSpc>
              <a:buFontTx/>
              <a:buChar char="-"/>
              <a:defRPr/>
            </a:pPr>
            <a:endParaRPr lang="ru-RU" sz="2400" dirty="0" smtClean="0"/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7928" cy="76700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E3D191"/>
                </a:solidFill>
              </a:rPr>
              <a:t>АУДИТОРИЯ ПОДГОТОВКИ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18879"/>
              </p:ext>
            </p:extLst>
          </p:nvPr>
        </p:nvGraphicFramePr>
        <p:xfrm>
          <a:off x="118514" y="1484784"/>
          <a:ext cx="9025486" cy="471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9753690" imgH="3981420" progId="Visio.Drawing.11">
                  <p:embed/>
                </p:oleObj>
              </mc:Choice>
              <mc:Fallback>
                <p:oleObj r:id="rId3" imgW="9753690" imgH="398142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14" y="1484784"/>
                        <a:ext cx="9025486" cy="4714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838446"/>
          </a:xfrm>
        </p:spPr>
        <p:txBody>
          <a:bodyPr/>
          <a:lstStyle/>
          <a:p>
            <a:pPr algn="ctr"/>
            <a:r>
              <a:rPr lang="ru-RU" sz="4000" dirty="0" smtClean="0"/>
              <a:t>АУДИТОРИЯ ПРОВЕДЕНИЯ</a:t>
            </a:r>
            <a:endParaRPr lang="ru-RU" sz="4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011105"/>
              </p:ext>
            </p:extLst>
          </p:nvPr>
        </p:nvGraphicFramePr>
        <p:xfrm>
          <a:off x="-67661" y="1196752"/>
          <a:ext cx="9279321" cy="492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r:id="rId3" imgW="9658603" imgH="5130000" progId="Visio.Drawing.11">
                  <p:embed/>
                </p:oleObj>
              </mc:Choice>
              <mc:Fallback>
                <p:oleObj r:id="rId3" imgW="9658603" imgH="513000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7661" y="1196752"/>
                        <a:ext cx="9279321" cy="4929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Пример типового учебного класса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467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/>
              <a:t>Пример распределения 4х мест сдачи экзамена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1342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92430" cy="55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/>
              <a:t>Пример распределения 3х мест сдачи экзамена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15304" cy="4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/>
              <a:t>Пример распределения 2х мест сдачи экзамена</a:t>
            </a:r>
            <a:endParaRPr lang="ru-RU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500990" cy="488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189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Visio.Drawing.11</vt:lpstr>
      <vt:lpstr>       Модель проведения единого государственного экзамена  по иностранным языкам с устной частью </vt:lpstr>
      <vt:lpstr>ИНОСТРАННЫЙ ЯЗЫК устная часть</vt:lpstr>
      <vt:lpstr>АУДИТОРИЯ ПОДГОТОВКИ</vt:lpstr>
      <vt:lpstr>АУДИТОРИЯ ПРОВЕДЕНИЯ</vt:lpstr>
      <vt:lpstr>Пример типового учебного класса</vt:lpstr>
      <vt:lpstr>Пример распределения 4х мест сдачи экзамена</vt:lpstr>
      <vt:lpstr>Презентация PowerPoint</vt:lpstr>
      <vt:lpstr>Пример распределения 3х мест сдачи экзамена</vt:lpstr>
      <vt:lpstr>Пример распределения 2х мест сдачи экзамена</vt:lpstr>
      <vt:lpstr>Спецификация лингафонных гарнитур</vt:lpstr>
      <vt:lpstr>Спецификация простых гарнитур</vt:lpstr>
      <vt:lpstr> Задание 1 – прочитать текст вслух</vt:lpstr>
      <vt:lpstr>Задание 2 – задать 5 прямых вопросов</vt:lpstr>
      <vt:lpstr>  Задание 3 – описать фото </vt:lpstr>
      <vt:lpstr>Задание 4 – сравнить 2 фото  </vt:lpstr>
      <vt:lpstr>Устная часть</vt:lpstr>
    </vt:vector>
  </TitlesOfParts>
  <Company>MINOBR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единого государственного экзамена по иностранным языкам с устной частью</dc:title>
  <dc:creator>user</dc:creator>
  <cp:lastModifiedBy>Zavuch</cp:lastModifiedBy>
  <cp:revision>19</cp:revision>
  <dcterms:created xsi:type="dcterms:W3CDTF">2015-02-10T00:45:17Z</dcterms:created>
  <dcterms:modified xsi:type="dcterms:W3CDTF">2019-11-28T01:41:36Z</dcterms:modified>
</cp:coreProperties>
</file>