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79" r:id="rId4"/>
    <p:sldId id="281" r:id="rId5"/>
    <p:sldId id="280" r:id="rId6"/>
    <p:sldId id="283" r:id="rId7"/>
    <p:sldId id="282" r:id="rId8"/>
    <p:sldId id="284"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16" name="Номер слайда 15"/>
          <p:cNvSpPr>
            <a:spLocks noGrp="1"/>
          </p:cNvSpPr>
          <p:nvPr>
            <p:ph type="sldNum" sz="quarter" idx="11"/>
          </p:nvPr>
        </p:nvSpPr>
        <p:spPr/>
        <p:txBody>
          <a:bodyPr/>
          <a:lstStyle/>
          <a:p>
            <a:fld id="{DAF30A4F-D60F-4379-A003-40133BF90A7C}"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F30A4F-D60F-4379-A003-40133BF90A7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F30A4F-D60F-4379-A003-40133BF90A7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8A73FCA-997B-499B-B48E-8EFCF984B12F}" type="datetimeFigureOut">
              <a:rPr lang="ru-RU" smtClean="0"/>
              <a:pPr/>
              <a:t>17.10.2012</a:t>
            </a:fld>
            <a:endParaRPr lang="ru-RU"/>
          </a:p>
        </p:txBody>
      </p:sp>
      <p:sp>
        <p:nvSpPr>
          <p:cNvPr id="15" name="Номер слайда 14"/>
          <p:cNvSpPr>
            <a:spLocks noGrp="1"/>
          </p:cNvSpPr>
          <p:nvPr>
            <p:ph type="sldNum" sz="quarter" idx="15"/>
          </p:nvPr>
        </p:nvSpPr>
        <p:spPr/>
        <p:txBody>
          <a:bodyPr/>
          <a:lstStyle>
            <a:lvl1pPr algn="ctr">
              <a:defRPr/>
            </a:lvl1pPr>
          </a:lstStyle>
          <a:p>
            <a:fld id="{DAF30A4F-D60F-4379-A003-40133BF90A7C}"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F30A4F-D60F-4379-A003-40133BF90A7C}"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F30A4F-D60F-4379-A003-40133BF90A7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AF30A4F-D60F-4379-A003-40133BF90A7C}"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F30A4F-D60F-4379-A003-40133BF90A7C}"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F30A4F-D60F-4379-A003-40133BF90A7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8A73FCA-997B-499B-B48E-8EFCF984B12F}" type="datetimeFigureOut">
              <a:rPr lang="ru-RU" smtClean="0"/>
              <a:pPr/>
              <a:t>17.10.2012</a:t>
            </a:fld>
            <a:endParaRPr lang="ru-RU"/>
          </a:p>
        </p:txBody>
      </p:sp>
      <p:sp>
        <p:nvSpPr>
          <p:cNvPr id="9" name="Номер слайда 8"/>
          <p:cNvSpPr>
            <a:spLocks noGrp="1"/>
          </p:cNvSpPr>
          <p:nvPr>
            <p:ph type="sldNum" sz="quarter" idx="15"/>
          </p:nvPr>
        </p:nvSpPr>
        <p:spPr/>
        <p:txBody>
          <a:bodyPr/>
          <a:lstStyle/>
          <a:p>
            <a:fld id="{DAF30A4F-D60F-4379-A003-40133BF90A7C}"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8A73FCA-997B-499B-B48E-8EFCF984B12F}" type="datetimeFigureOut">
              <a:rPr lang="ru-RU" smtClean="0"/>
              <a:pPr/>
              <a:t>17.10.2012</a:t>
            </a:fld>
            <a:endParaRPr lang="ru-RU"/>
          </a:p>
        </p:txBody>
      </p:sp>
      <p:sp>
        <p:nvSpPr>
          <p:cNvPr id="9" name="Номер слайда 8"/>
          <p:cNvSpPr>
            <a:spLocks noGrp="1"/>
          </p:cNvSpPr>
          <p:nvPr>
            <p:ph type="sldNum" sz="quarter" idx="11"/>
          </p:nvPr>
        </p:nvSpPr>
        <p:spPr/>
        <p:txBody>
          <a:bodyPr/>
          <a:lstStyle/>
          <a:p>
            <a:fld id="{DAF30A4F-D60F-4379-A003-40133BF90A7C}"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8A73FCA-997B-499B-B48E-8EFCF984B12F}" type="datetimeFigureOut">
              <a:rPr lang="ru-RU" smtClean="0"/>
              <a:pPr/>
              <a:t>17.10.2012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AF30A4F-D60F-4379-A003-40133BF90A7C}"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dirty="0" smtClean="0"/>
              <a:t>Великобритания дала миру многих влиятельных ученых, математиков и изобретателей. А с такими людьми приходят и грандиозные идеи, теории и изобретения, некоторые из них изменили мир</a:t>
            </a:r>
            <a:r>
              <a:rPr lang="ru-RU" dirty="0" smtClean="0"/>
              <a:t>.</a:t>
            </a:r>
          </a:p>
          <a:p>
            <a:r>
              <a:rPr lang="ru-RU" dirty="0" smtClean="0"/>
              <a:t>Наука</a:t>
            </a:r>
            <a:r>
              <a:rPr lang="ru-RU" b="1" dirty="0" smtClean="0"/>
              <a:t> </a:t>
            </a:r>
            <a:r>
              <a:rPr lang="ru-RU" dirty="0" smtClean="0"/>
              <a:t>Великобритании в XIX веке считалась ведущей в </a:t>
            </a:r>
            <a:r>
              <a:rPr lang="ru-RU" dirty="0" smtClean="0"/>
              <a:t>мире. </a:t>
            </a:r>
          </a:p>
          <a:p>
            <a:r>
              <a:rPr lang="ru-RU" dirty="0" smtClean="0"/>
              <a:t>Больше </a:t>
            </a:r>
            <a:r>
              <a:rPr lang="ru-RU" dirty="0" smtClean="0"/>
              <a:t>всего </a:t>
            </a:r>
            <a:r>
              <a:rPr lang="ru-RU" dirty="0" smtClean="0"/>
              <a:t>внимания в</a:t>
            </a:r>
            <a:r>
              <a:rPr lang="ru-RU" dirty="0" smtClean="0"/>
              <a:t> Великобритании традиционно уделяют естественным и техническим наукам.</a:t>
            </a:r>
            <a:endParaRPr lang="ru-RU" dirty="0" smtClean="0"/>
          </a:p>
          <a:p>
            <a:endParaRPr lang="ru-RU" dirty="0"/>
          </a:p>
        </p:txBody>
      </p:sp>
      <p:sp>
        <p:nvSpPr>
          <p:cNvPr id="3" name="Заголовок 2"/>
          <p:cNvSpPr>
            <a:spLocks noGrp="1"/>
          </p:cNvSpPr>
          <p:nvPr>
            <p:ph type="title"/>
          </p:nvPr>
        </p:nvSpPr>
        <p:spPr/>
        <p:txBody>
          <a:bodyPr/>
          <a:lstStyle/>
          <a:p>
            <a:r>
              <a:rPr lang="ru-RU" dirty="0" smtClean="0"/>
              <a:t>Великобритания</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heory-of-evolution.jpg"/>
          <p:cNvPicPr>
            <a:picLocks noGrp="1" noChangeAspect="1"/>
          </p:cNvPicPr>
          <p:nvPr>
            <p:ph idx="1"/>
          </p:nvPr>
        </p:nvPicPr>
        <p:blipFill>
          <a:blip r:embed="rId2"/>
          <a:stretch>
            <a:fillRect/>
          </a:stretch>
        </p:blipFill>
        <p:spPr>
          <a:xfrm>
            <a:off x="1643042" y="642918"/>
            <a:ext cx="5715040" cy="5357850"/>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Исаак Ньютон британский физик и математик. Он родился 1642 г. Ньютон первый открыл 3 закона движения. Он также первый </a:t>
            </a:r>
            <a:r>
              <a:rPr lang="ru-RU" dirty="0" err="1" smtClean="0"/>
              <a:t>задокументировал</a:t>
            </a:r>
            <a:r>
              <a:rPr lang="ru-RU" dirty="0" smtClean="0"/>
              <a:t> механику всемирного тяготения. Многие считают Исаака Ньютона одним из самых важных ученых в истории человечества.</a:t>
            </a:r>
            <a:endParaRPr lang="ru-RU" dirty="0"/>
          </a:p>
        </p:txBody>
      </p:sp>
      <p:sp>
        <p:nvSpPr>
          <p:cNvPr id="3" name="Заголовок 2"/>
          <p:cNvSpPr>
            <a:spLocks noGrp="1"/>
          </p:cNvSpPr>
          <p:nvPr>
            <p:ph type="title"/>
          </p:nvPr>
        </p:nvSpPr>
        <p:spPr>
          <a:xfrm>
            <a:off x="457200" y="152400"/>
            <a:ext cx="8229600" cy="1562088"/>
          </a:xfrm>
        </p:spPr>
        <p:txBody>
          <a:bodyPr>
            <a:normAutofit fontScale="90000"/>
          </a:bodyPr>
          <a:lstStyle/>
          <a:p>
            <a:r>
              <a:rPr lang="ru-RU" dirty="0" smtClean="0"/>
              <a:t/>
            </a:r>
            <a:br>
              <a:rPr lang="ru-RU" dirty="0" smtClean="0"/>
            </a:br>
            <a:r>
              <a:rPr lang="ru-RU" dirty="0" smtClean="0"/>
              <a:t>5) Законы Ньютона</a:t>
            </a:r>
            <a:br>
              <a:rPr lang="ru-RU" dirty="0" smtClean="0"/>
            </a:b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466.png"/>
          <p:cNvPicPr>
            <a:picLocks noGrp="1" noChangeAspect="1"/>
          </p:cNvPicPr>
          <p:nvPr>
            <p:ph idx="1"/>
          </p:nvPr>
        </p:nvPicPr>
        <p:blipFill>
          <a:blip r:embed="rId2"/>
          <a:stretch>
            <a:fillRect/>
          </a:stretch>
        </p:blipFill>
        <p:spPr>
          <a:xfrm>
            <a:off x="2500298" y="571480"/>
            <a:ext cx="3857652" cy="5643602"/>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Телефон был изобретен, как многие считают, британским ученым Александром Беллом и запатентован в 1876 г. В 1976 году международной некоммерческой ассоциацией Институтом инженеров электротехники и электроники (IEEE) была учреждена Золотая медаль имени Александра Грэхема Белла для награждения за выдающиеся фундаментальные исследования и прикладные разработки в области коммуникаций, что является высшей наградой организации.</a:t>
            </a:r>
            <a:endParaRPr lang="ru-RU" dirty="0"/>
          </a:p>
        </p:txBody>
      </p:sp>
      <p:sp>
        <p:nvSpPr>
          <p:cNvPr id="3" name="Заголовок 2"/>
          <p:cNvSpPr>
            <a:spLocks noGrp="1"/>
          </p:cNvSpPr>
          <p:nvPr>
            <p:ph type="title"/>
          </p:nvPr>
        </p:nvSpPr>
        <p:spPr/>
        <p:txBody>
          <a:bodyPr>
            <a:normAutofit fontScale="90000"/>
          </a:bodyPr>
          <a:lstStyle/>
          <a:p>
            <a:r>
              <a:rPr lang="ru-RU" dirty="0" smtClean="0"/>
              <a:t>6) Телефон</a:t>
            </a:r>
            <a:br>
              <a:rPr lang="ru-RU" dirty="0" smtClean="0"/>
            </a:b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472.png"/>
          <p:cNvPicPr>
            <a:picLocks noGrp="1" noChangeAspect="1"/>
          </p:cNvPicPr>
          <p:nvPr>
            <p:ph idx="1"/>
          </p:nvPr>
        </p:nvPicPr>
        <p:blipFill>
          <a:blip r:embed="rId2"/>
          <a:stretch>
            <a:fillRect/>
          </a:stretch>
        </p:blipFill>
        <p:spPr>
          <a:xfrm>
            <a:off x="1643042" y="785794"/>
            <a:ext cx="6072230" cy="5172093"/>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Первым, кто сумел сделать катящуюся по рельсам паровую повозку, стал талантливый английский инженер Ричард </a:t>
            </a:r>
            <a:r>
              <a:rPr lang="ru-RU" dirty="0" err="1" smtClean="0"/>
              <a:t>Тревитик</a:t>
            </a:r>
            <a:r>
              <a:rPr lang="ru-RU" dirty="0" smtClean="0"/>
              <a:t>, который уже к концу XVIII века был известным из-за создания лёгких, но мощных паровых котлов. На одной из самых ранних публичных демонстраций локомотив успешно провез 10 т железа, 5 вагонов и 70 мужчин на расстояние 15 км за 4 ч 5 мин. </a:t>
            </a:r>
            <a:r>
              <a:rPr lang="ru-RU" dirty="0" err="1" smtClean="0"/>
              <a:t>Тревитик</a:t>
            </a:r>
            <a:r>
              <a:rPr lang="ru-RU" dirty="0" smtClean="0"/>
              <a:t> продолжил работу над паровыми локомотивами вплоть до своей смерти в апреле 1833 г.</a:t>
            </a:r>
            <a:endParaRPr lang="ru-RU" dirty="0"/>
          </a:p>
        </p:txBody>
      </p:sp>
      <p:sp>
        <p:nvSpPr>
          <p:cNvPr id="3" name="Заголовок 2"/>
          <p:cNvSpPr>
            <a:spLocks noGrp="1"/>
          </p:cNvSpPr>
          <p:nvPr>
            <p:ph type="title"/>
          </p:nvPr>
        </p:nvSpPr>
        <p:spPr>
          <a:xfrm>
            <a:off x="457200" y="152400"/>
            <a:ext cx="8229600" cy="1490650"/>
          </a:xfrm>
        </p:spPr>
        <p:txBody>
          <a:bodyPr>
            <a:normAutofit/>
          </a:bodyPr>
          <a:lstStyle/>
          <a:p>
            <a:r>
              <a:rPr lang="ru-RU" dirty="0" smtClean="0"/>
              <a:t>7) Паровоз</a:t>
            </a:r>
            <a:br>
              <a:rPr lang="ru-RU"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470.png"/>
          <p:cNvPicPr>
            <a:picLocks noGrp="1" noChangeAspect="1"/>
          </p:cNvPicPr>
          <p:nvPr>
            <p:ph idx="1"/>
          </p:nvPr>
        </p:nvPicPr>
        <p:blipFill>
          <a:blip r:embed="rId2"/>
          <a:stretch>
            <a:fillRect/>
          </a:stretch>
        </p:blipFill>
        <p:spPr>
          <a:xfrm>
            <a:off x="1000100" y="1071546"/>
            <a:ext cx="7215237" cy="4357718"/>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Первое в мире публично продемонстрированное телевидение было придумано британским изобретателем Джоном </a:t>
            </a:r>
            <a:r>
              <a:rPr lang="ru-RU" dirty="0" err="1" smtClean="0"/>
              <a:t>Лоуги</a:t>
            </a:r>
            <a:r>
              <a:rPr lang="ru-RU" dirty="0" smtClean="0"/>
              <a:t> </a:t>
            </a:r>
            <a:r>
              <a:rPr lang="ru-RU" dirty="0" err="1" smtClean="0"/>
              <a:t>Бэрдом</a:t>
            </a:r>
            <a:r>
              <a:rPr lang="ru-RU" dirty="0" smtClean="0"/>
              <a:t>. Хотя впоследствии механическое телевидение было вытеснено разработками Владимира Зворыкина и </a:t>
            </a:r>
            <a:r>
              <a:rPr lang="ru-RU" dirty="0" err="1" smtClean="0"/>
              <a:t>Фило</a:t>
            </a:r>
            <a:r>
              <a:rPr lang="ru-RU" dirty="0" smtClean="0"/>
              <a:t> </a:t>
            </a:r>
            <a:r>
              <a:rPr lang="ru-RU" dirty="0" err="1" smtClean="0"/>
              <a:t>Фарнсворта</a:t>
            </a:r>
            <a:r>
              <a:rPr lang="ru-RU" dirty="0" smtClean="0"/>
              <a:t> в области электронного телевидения, первые телевизоры </a:t>
            </a:r>
            <a:r>
              <a:rPr lang="ru-RU" dirty="0" err="1" smtClean="0"/>
              <a:t>Бэрда</a:t>
            </a:r>
            <a:r>
              <a:rPr lang="ru-RU" dirty="0" smtClean="0"/>
              <a:t> важный шаг в развитии телевидения.</a:t>
            </a:r>
            <a:endParaRPr lang="ru-RU" dirty="0"/>
          </a:p>
        </p:txBody>
      </p:sp>
      <p:sp>
        <p:nvSpPr>
          <p:cNvPr id="3" name="Заголовок 2"/>
          <p:cNvSpPr>
            <a:spLocks noGrp="1"/>
          </p:cNvSpPr>
          <p:nvPr>
            <p:ph type="title"/>
          </p:nvPr>
        </p:nvSpPr>
        <p:spPr>
          <a:xfrm>
            <a:off x="457200" y="152400"/>
            <a:ext cx="8229600" cy="1347774"/>
          </a:xfrm>
        </p:spPr>
        <p:txBody>
          <a:bodyPr>
            <a:normAutofit fontScale="90000"/>
          </a:bodyPr>
          <a:lstStyle/>
          <a:p>
            <a:r>
              <a:rPr lang="ru-RU" dirty="0" smtClean="0"/>
              <a:t>8) Телевидение</a:t>
            </a:r>
            <a:br>
              <a:rPr lang="ru-RU" dirty="0" smtClean="0"/>
            </a:b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469.png"/>
          <p:cNvPicPr>
            <a:picLocks noGrp="1" noChangeAspect="1"/>
          </p:cNvPicPr>
          <p:nvPr>
            <p:ph idx="1"/>
          </p:nvPr>
        </p:nvPicPr>
        <p:blipFill>
          <a:blip r:embed="rId2"/>
          <a:stretch>
            <a:fillRect/>
          </a:stretch>
        </p:blipFill>
        <p:spPr>
          <a:xfrm>
            <a:off x="1214414" y="714356"/>
            <a:ext cx="6786610" cy="5286412"/>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Первый компьютер был изобретен британским математиком и ученым Чарльзом Бэббиджем в 1820гг. Но хотя его и называют изобретателем, саму построенную до конца машину он так и не увидел. Проект закрыли за недостатком средств. Аппарат же построили через 150 лет в 1989 г.</a:t>
            </a:r>
            <a:endParaRPr lang="ru-RU" dirty="0"/>
          </a:p>
        </p:txBody>
      </p:sp>
      <p:sp>
        <p:nvSpPr>
          <p:cNvPr id="3" name="Заголовок 2"/>
          <p:cNvSpPr>
            <a:spLocks noGrp="1"/>
          </p:cNvSpPr>
          <p:nvPr>
            <p:ph type="title"/>
          </p:nvPr>
        </p:nvSpPr>
        <p:spPr/>
        <p:txBody>
          <a:bodyPr>
            <a:normAutofit fontScale="90000"/>
          </a:bodyPr>
          <a:lstStyle/>
          <a:p>
            <a:r>
              <a:rPr lang="ru-RU" dirty="0" smtClean="0"/>
              <a:t>9) Программируемый компьютер</a:t>
            </a:r>
            <a:br>
              <a:rPr lang="ru-RU" dirty="0" smtClean="0"/>
            </a:b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3786190"/>
            <a:ext cx="6400800" cy="785818"/>
          </a:xfrm>
        </p:spPr>
        <p:txBody>
          <a:bodyPr/>
          <a:lstStyle/>
          <a:p>
            <a:r>
              <a:rPr lang="ru-RU" dirty="0" smtClean="0"/>
              <a:t>Которые изменили мир</a:t>
            </a:r>
            <a:endParaRPr lang="ru-RU" dirty="0"/>
          </a:p>
        </p:txBody>
      </p:sp>
      <p:sp>
        <p:nvSpPr>
          <p:cNvPr id="2" name="Заголовок 1"/>
          <p:cNvSpPr>
            <a:spLocks noGrp="1"/>
          </p:cNvSpPr>
          <p:nvPr>
            <p:ph type="ctrTitle"/>
          </p:nvPr>
        </p:nvSpPr>
        <p:spPr>
          <a:xfrm>
            <a:off x="685800" y="1071545"/>
            <a:ext cx="7772400" cy="2528905"/>
          </a:xfrm>
        </p:spPr>
        <p:txBody>
          <a:bodyPr/>
          <a:lstStyle/>
          <a:p>
            <a:r>
              <a:rPr lang="ru-RU" dirty="0"/>
              <a:t>10 </a:t>
            </a:r>
            <a:r>
              <a:rPr lang="ru-RU" dirty="0" smtClean="0"/>
              <a:t>самых известных британских изобретений.</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467.png"/>
          <p:cNvPicPr>
            <a:picLocks noGrp="1" noChangeAspect="1"/>
          </p:cNvPicPr>
          <p:nvPr>
            <p:ph idx="1"/>
          </p:nvPr>
        </p:nvPicPr>
        <p:blipFill>
          <a:blip r:embed="rId2"/>
          <a:stretch>
            <a:fillRect/>
          </a:stretch>
        </p:blipFill>
        <p:spPr>
          <a:xfrm>
            <a:off x="1214414" y="785794"/>
            <a:ext cx="6643734" cy="5000660"/>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Не нужно путать ее с Интернетом. Всемирная паутина, придуманная Тимом Бернерсом-Ли, это распределенная система, предоставляющая доступ к связанным между собой документам, расположенным на различных компьютерах, подключенных к Интернету. Всемирную паутину образуют миллионы web-серверов. Впервые Тим </a:t>
            </a:r>
            <a:r>
              <a:rPr lang="ru-RU" dirty="0" err="1" smtClean="0"/>
              <a:t>Бернерс-Ли</a:t>
            </a:r>
            <a:r>
              <a:rPr lang="ru-RU" dirty="0" smtClean="0"/>
              <a:t> предложил идею ВП в марте 1989 г, позже доработанную вместе с Робертом </a:t>
            </a:r>
            <a:r>
              <a:rPr lang="ru-RU" dirty="0" err="1" smtClean="0"/>
              <a:t>Кайо</a:t>
            </a:r>
            <a:r>
              <a:rPr lang="ru-RU" dirty="0" smtClean="0"/>
              <a:t>. Тим, хотя и понимал потенциальную личную выгоду от своего изобретения, денег за работу не потребовал.</a:t>
            </a:r>
            <a:endParaRPr lang="ru-RU" dirty="0"/>
          </a:p>
        </p:txBody>
      </p:sp>
      <p:sp>
        <p:nvSpPr>
          <p:cNvPr id="3" name="Заголовок 2"/>
          <p:cNvSpPr>
            <a:spLocks noGrp="1"/>
          </p:cNvSpPr>
          <p:nvPr>
            <p:ph type="title"/>
          </p:nvPr>
        </p:nvSpPr>
        <p:spPr>
          <a:xfrm>
            <a:off x="457200" y="152400"/>
            <a:ext cx="8229600" cy="1419212"/>
          </a:xfrm>
        </p:spPr>
        <p:txBody>
          <a:bodyPr>
            <a:normAutofit/>
          </a:bodyPr>
          <a:lstStyle/>
          <a:p>
            <a:r>
              <a:rPr lang="ru-RU" dirty="0" smtClean="0"/>
              <a:t>10) Всемирная паутина</a:t>
            </a:r>
            <a:br>
              <a:rPr lang="ru-RU" dirty="0" smtClean="0"/>
            </a:b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468.png"/>
          <p:cNvPicPr>
            <a:picLocks noGrp="1" noChangeAspect="1"/>
          </p:cNvPicPr>
          <p:nvPr>
            <p:ph idx="1"/>
          </p:nvPr>
        </p:nvPicPr>
        <p:blipFill>
          <a:blip r:embed="rId2"/>
          <a:stretch>
            <a:fillRect/>
          </a:stretch>
        </p:blipFill>
        <p:spPr>
          <a:xfrm>
            <a:off x="1285852" y="785794"/>
            <a:ext cx="6715172" cy="4929221"/>
          </a:xfrm>
        </p:spPr>
      </p:pic>
      <p:sp>
        <p:nvSpPr>
          <p:cNvPr id="3" name="Заголовок 2"/>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714356"/>
            <a:ext cx="8229600" cy="5143536"/>
          </a:xfrm>
        </p:spPr>
        <p:txBody>
          <a:bodyPr>
            <a:normAutofit/>
          </a:bodyPr>
          <a:lstStyle/>
          <a:p>
            <a:pPr>
              <a:buNone/>
            </a:pPr>
            <a:endParaRPr lang="ru-RU" dirty="0" smtClean="0"/>
          </a:p>
          <a:p>
            <a:r>
              <a:rPr lang="ru-RU" sz="2400" dirty="0" smtClean="0"/>
              <a:t>Энтони </a:t>
            </a:r>
            <a:r>
              <a:rPr lang="ru-RU" sz="2400" dirty="0" smtClean="0"/>
              <a:t>Леггетт ( присуждена в 2003 г.) по физике.</a:t>
            </a:r>
          </a:p>
          <a:p>
            <a:r>
              <a:rPr lang="ru-RU" sz="2400" dirty="0" smtClean="0"/>
              <a:t>Невилл Франсис </a:t>
            </a:r>
            <a:r>
              <a:rPr lang="ru-RU" sz="2400" dirty="0" smtClean="0"/>
              <a:t>Мотт ( присуждена в 1977 г.) по физике.</a:t>
            </a:r>
          </a:p>
          <a:p>
            <a:r>
              <a:rPr lang="ru-RU" sz="2400" dirty="0" smtClean="0"/>
              <a:t>Кристофер </a:t>
            </a:r>
            <a:r>
              <a:rPr lang="ru-RU" sz="2400" dirty="0" smtClean="0"/>
              <a:t>Писсаридес (присуждена в 2010 г.) по экономике.</a:t>
            </a:r>
          </a:p>
          <a:p>
            <a:r>
              <a:rPr lang="ru-RU" sz="2400" dirty="0" smtClean="0"/>
              <a:t>Клайв </a:t>
            </a:r>
            <a:r>
              <a:rPr lang="ru-RU" sz="2400" dirty="0" smtClean="0"/>
              <a:t>Грэнджер (присуждена в 2003 г.) по экономике.</a:t>
            </a:r>
          </a:p>
          <a:p>
            <a:r>
              <a:rPr lang="ru-RU" sz="2400" dirty="0" smtClean="0"/>
              <a:t>Венкатраман </a:t>
            </a:r>
            <a:r>
              <a:rPr lang="ru-RU" sz="2400" dirty="0" smtClean="0"/>
              <a:t>Рамакришнан (присуждена в 2009 г.) по химии.</a:t>
            </a:r>
          </a:p>
          <a:p>
            <a:r>
              <a:rPr lang="ru-RU" sz="2400" dirty="0" smtClean="0"/>
              <a:t>Джон </a:t>
            </a:r>
            <a:r>
              <a:rPr lang="ru-RU" sz="2400" dirty="0" smtClean="0"/>
              <a:t>Попл (присуждена в 1998 г.) по химии.</a:t>
            </a:r>
          </a:p>
          <a:p>
            <a:r>
              <a:rPr lang="ru-RU" sz="2400" dirty="0" smtClean="0"/>
              <a:t>Дорис </a:t>
            </a:r>
            <a:r>
              <a:rPr lang="ru-RU" sz="2400" dirty="0" smtClean="0"/>
              <a:t>Лессинг (присуждена в 2007 г.) по литературе.</a:t>
            </a:r>
          </a:p>
          <a:p>
            <a:r>
              <a:rPr lang="ru-RU" sz="2400" dirty="0" smtClean="0"/>
              <a:t>Гарольд </a:t>
            </a:r>
            <a:r>
              <a:rPr lang="ru-RU" sz="2400" dirty="0" err="1" smtClean="0"/>
              <a:t>Пинтер</a:t>
            </a:r>
            <a:r>
              <a:rPr lang="ru-RU" sz="2400" dirty="0" smtClean="0"/>
              <a:t> (присуждена в 2005 г.) по литературе.</a:t>
            </a:r>
          </a:p>
          <a:p>
            <a:endParaRPr lang="ru-RU" dirty="0" smtClean="0"/>
          </a:p>
          <a:p>
            <a:endParaRPr lang="ru-RU" dirty="0" smtClean="0"/>
          </a:p>
          <a:p>
            <a:endParaRPr lang="ru-RU" dirty="0" smtClean="0"/>
          </a:p>
          <a:p>
            <a:endParaRPr lang="ru-RU" dirty="0" smtClean="0"/>
          </a:p>
          <a:p>
            <a:endParaRPr lang="ru-RU" u="sng" dirty="0"/>
          </a:p>
        </p:txBody>
      </p:sp>
      <p:sp>
        <p:nvSpPr>
          <p:cNvPr id="3" name="Заголовок 2"/>
          <p:cNvSpPr>
            <a:spLocks noGrp="1"/>
          </p:cNvSpPr>
          <p:nvPr>
            <p:ph type="title"/>
          </p:nvPr>
        </p:nvSpPr>
        <p:spPr>
          <a:xfrm>
            <a:off x="457200" y="152400"/>
            <a:ext cx="8229600" cy="919146"/>
          </a:xfrm>
        </p:spPr>
        <p:txBody>
          <a:bodyPr>
            <a:normAutofit/>
          </a:bodyPr>
          <a:lstStyle/>
          <a:p>
            <a:r>
              <a:rPr lang="ru-RU" sz="2400" b="1" dirty="0" smtClean="0"/>
              <a:t>Список британцев получивших Нобелевскую Премию:</a:t>
            </a:r>
            <a:endParaRPr lang="ru-RU"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И в заключении хочу сказать, что Великобритания внесла большой вклад в развитие научно-технического прогресса в нашем современном мире. Поэтому человечество должно быть благодарно за все открытия сделанные выдающимися личностями этой страны.</a:t>
            </a:r>
          </a:p>
        </p:txBody>
      </p:sp>
      <p:sp>
        <p:nvSpPr>
          <p:cNvPr id="3" name="Заголовок 2"/>
          <p:cNvSpPr>
            <a:spLocks noGrp="1"/>
          </p:cNvSpPr>
          <p:nvPr>
            <p:ph type="title"/>
          </p:nvPr>
        </p:nvSpPr>
        <p:spPr/>
        <p:txBody>
          <a:bodyPr/>
          <a:lstStyle/>
          <a:p>
            <a:r>
              <a:rPr lang="ru-RU" dirty="0" smtClean="0"/>
              <a:t>Конец</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r>
              <a:rPr lang="ru-RU" dirty="0" smtClean="0"/>
              <a:t>Первый </a:t>
            </a:r>
            <a:r>
              <a:rPr lang="ru-RU" dirty="0" smtClean="0"/>
              <a:t>прибор для записи и воспроизведения звука. Изобретён Томасом Алвой Эдисоном, представлен 21 ноября 1877 года. Звук записывается на носителе в форме дорожки, глубина которой пропорциональна громкости звука. Звуковая дорожка фонографа размещается по цилиндрической спирали на сменном вращающемся барабане. При воспроизведении игла, двигающаяся по канавке, передаёт колебания на упругую мембрану, которая излучает звук. Изобретение стало поразительным событием того </a:t>
            </a:r>
            <a:r>
              <a:rPr lang="ru-RU" dirty="0" smtClean="0"/>
              <a:t>времени</a:t>
            </a:r>
            <a:r>
              <a:rPr lang="en-US" dirty="0" smtClean="0"/>
              <a:t>.</a:t>
            </a:r>
            <a:r>
              <a:rPr lang="ru-RU" dirty="0" smtClean="0"/>
              <a:t> </a:t>
            </a:r>
            <a:r>
              <a:rPr lang="ru-RU" dirty="0" smtClean="0"/>
              <a:t>дальнейшим развитием фонографа стали граммофон и патефон.</a:t>
            </a:r>
            <a:endParaRPr lang="ru-RU" dirty="0"/>
          </a:p>
        </p:txBody>
      </p:sp>
      <p:sp>
        <p:nvSpPr>
          <p:cNvPr id="3" name="Заголовок 2"/>
          <p:cNvSpPr>
            <a:spLocks noGrp="1"/>
          </p:cNvSpPr>
          <p:nvPr>
            <p:ph type="title"/>
          </p:nvPr>
        </p:nvSpPr>
        <p:spPr>
          <a:xfrm>
            <a:off x="457200" y="357166"/>
            <a:ext cx="8229600" cy="1285884"/>
          </a:xfrm>
        </p:spPr>
        <p:txBody>
          <a:bodyPr>
            <a:normAutofit fontScale="90000"/>
          </a:bodyPr>
          <a:lstStyle/>
          <a:p>
            <a:r>
              <a:rPr smtClean="0"/>
              <a:t>1) </a:t>
            </a:r>
            <a:r>
              <a:rPr lang="ru-RU" dirty="0" smtClean="0"/>
              <a:t>Фонограф</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disonPhonograph.jpg"/>
          <p:cNvPicPr>
            <a:picLocks noGrp="1" noChangeAspect="1"/>
          </p:cNvPicPr>
          <p:nvPr>
            <p:ph idx="1"/>
          </p:nvPr>
        </p:nvPicPr>
        <p:blipFill>
          <a:blip r:embed="rId2"/>
          <a:stretch>
            <a:fillRect/>
          </a:stretch>
        </p:blipFill>
        <p:spPr>
          <a:xfrm>
            <a:off x="1142975" y="500042"/>
            <a:ext cx="6858049" cy="5715040"/>
          </a:xfrm>
        </p:spPr>
      </p:pic>
      <p:sp>
        <p:nvSpPr>
          <p:cNvPr id="3" name="Заголовок 2"/>
          <p:cNvSpPr>
            <a:spLocks noGrp="1"/>
          </p:cNvSpPr>
          <p:nvPr>
            <p:ph type="title"/>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1837 год. В Англии была создана первая действующая телеграфная линия, ученый мир поздравляет великих изобретателей, к тому времени уже запатентовавших свое создание. Чарльз </a:t>
            </a:r>
            <a:r>
              <a:rPr lang="ru-RU" dirty="0" err="1" smtClean="0"/>
              <a:t>Уитстон</a:t>
            </a:r>
            <a:r>
              <a:rPr lang="ru-RU" dirty="0" smtClean="0"/>
              <a:t> и Уильям Кук – ученые, чьи имена связаны с мировым распространением аппарата.</a:t>
            </a:r>
            <a:endParaRPr lang="ru-RU" dirty="0"/>
          </a:p>
        </p:txBody>
      </p:sp>
      <p:sp>
        <p:nvSpPr>
          <p:cNvPr id="3" name="Заголовок 2"/>
          <p:cNvSpPr>
            <a:spLocks noGrp="1"/>
          </p:cNvSpPr>
          <p:nvPr>
            <p:ph type="title"/>
          </p:nvPr>
        </p:nvSpPr>
        <p:spPr/>
        <p:txBody>
          <a:bodyPr/>
          <a:lstStyle/>
          <a:p>
            <a:r>
              <a:rPr lang="ru-RU" dirty="0" smtClean="0"/>
              <a:t>2) Телеграф</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ervyj-telegraf_1.jpg"/>
          <p:cNvPicPr>
            <a:picLocks noGrp="1" noChangeAspect="1"/>
          </p:cNvPicPr>
          <p:nvPr>
            <p:ph idx="1"/>
          </p:nvPr>
        </p:nvPicPr>
        <p:blipFill>
          <a:blip r:embed="rId2"/>
          <a:stretch>
            <a:fillRect/>
          </a:stretch>
        </p:blipFill>
        <p:spPr>
          <a:xfrm>
            <a:off x="1142976" y="610166"/>
            <a:ext cx="7072362" cy="5390602"/>
          </a:xfrm>
        </p:spPr>
      </p:pic>
      <p:sp>
        <p:nvSpPr>
          <p:cNvPr id="3" name="Заголовок 2"/>
          <p:cNvSpPr>
            <a:spLocks noGrp="1"/>
          </p:cNvSpPr>
          <p:nvPr>
            <p:ph type="title"/>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Первые спички сделал в 1805 </a:t>
            </a:r>
            <a:r>
              <a:rPr lang="ru-RU" dirty="0" smtClean="0"/>
              <a:t>году сделал Джон </a:t>
            </a:r>
            <a:r>
              <a:rPr lang="ru-RU" dirty="0" smtClean="0"/>
              <a:t>Уолкер, английский химик и </a:t>
            </a:r>
            <a:r>
              <a:rPr lang="ru-RU" dirty="0" smtClean="0"/>
              <a:t>аптекарь. </a:t>
            </a:r>
            <a:r>
              <a:rPr lang="ru-RU" dirty="0" smtClean="0"/>
              <a:t>Они упаковывались в оловянные пеналы по 100 штук, однако больших денег на своём изобретении Уокер не заработал. К тому же, эти спички имели ужасный запах</a:t>
            </a:r>
            <a:r>
              <a:rPr lang="ru-RU" dirty="0" smtClean="0"/>
              <a:t>. </a:t>
            </a:r>
            <a:r>
              <a:rPr lang="ru-RU" dirty="0" smtClean="0"/>
              <a:t>Позже начали поступать в продажу спички меньшей величины.</a:t>
            </a:r>
            <a:endParaRPr lang="ru-RU" dirty="0"/>
          </a:p>
        </p:txBody>
      </p:sp>
      <p:sp>
        <p:nvSpPr>
          <p:cNvPr id="3" name="Заголовок 2"/>
          <p:cNvSpPr>
            <a:spLocks noGrp="1"/>
          </p:cNvSpPr>
          <p:nvPr>
            <p:ph type="title"/>
          </p:nvPr>
        </p:nvSpPr>
        <p:spPr/>
        <p:txBody>
          <a:bodyPr/>
          <a:lstStyle/>
          <a:p>
            <a:r>
              <a:rPr lang="ru-RU" dirty="0" smtClean="0"/>
              <a:t>3) </a:t>
            </a:r>
            <a:r>
              <a:rPr lang="ru-RU" dirty="0" smtClean="0"/>
              <a:t>Спички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rimay.JPG"/>
          <p:cNvPicPr>
            <a:picLocks noGrp="1" noChangeAspect="1"/>
          </p:cNvPicPr>
          <p:nvPr>
            <p:ph idx="1"/>
          </p:nvPr>
        </p:nvPicPr>
        <p:blipFill>
          <a:blip r:embed="rId2"/>
          <a:stretch>
            <a:fillRect/>
          </a:stretch>
        </p:blipFill>
        <p:spPr>
          <a:xfrm>
            <a:off x="785786" y="714356"/>
            <a:ext cx="7774831" cy="5214973"/>
          </a:xfrm>
        </p:spPr>
      </p:pic>
      <p:sp>
        <p:nvSpPr>
          <p:cNvPr id="3" name="Заголовок 2"/>
          <p:cNvSpPr>
            <a:spLocks noGrp="1"/>
          </p:cNvSpPr>
          <p:nvPr>
            <p:ph type="title"/>
          </p:nvPr>
        </p:nvSpPr>
        <p:spPr/>
        <p:txBody>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Чарльз Дарвин, британский естествовед, родился в 1809 г. Он первый предложил популярные сегодня теории эволюции, естественного отбора и общих предков. После 5 лет путешествий по миру Дарвин вернулся в Великобританию, став знаменитостью в ученых кругах. Дарвин был удостоен множества наград от научных обществ Великобритании и других европейских стран. Умер Дарвин в Дауне (графство Кент) 19 апреля 1882 года.</a:t>
            </a:r>
            <a:endParaRPr lang="ru-RU" dirty="0"/>
          </a:p>
        </p:txBody>
      </p:sp>
      <p:sp>
        <p:nvSpPr>
          <p:cNvPr id="3" name="Заголовок 2"/>
          <p:cNvSpPr>
            <a:spLocks noGrp="1"/>
          </p:cNvSpPr>
          <p:nvPr>
            <p:ph type="title"/>
          </p:nvPr>
        </p:nvSpPr>
        <p:spPr>
          <a:xfrm>
            <a:off x="457200" y="0"/>
            <a:ext cx="8229600" cy="137160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4) Теория эволюции</a:t>
            </a:r>
            <a:br>
              <a:rPr lang="ru-RU"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123</TotalTime>
  <Words>678</Words>
  <Application>Microsoft Office PowerPoint</Application>
  <PresentationFormat>Экран (4:3)</PresentationFormat>
  <Paragraphs>41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Бумажная</vt:lpstr>
      <vt:lpstr>Великобритания</vt:lpstr>
      <vt:lpstr>10 самых известных британских изобретений.</vt:lpstr>
      <vt:lpstr>1) Фонограф </vt:lpstr>
      <vt:lpstr>Слайд 4</vt:lpstr>
      <vt:lpstr>2) Телеграф</vt:lpstr>
      <vt:lpstr>Слайд 6</vt:lpstr>
      <vt:lpstr>3) Спички</vt:lpstr>
      <vt:lpstr>Слайд 8</vt:lpstr>
      <vt:lpstr>        4) Теория эволюции </vt:lpstr>
      <vt:lpstr>Слайд 10</vt:lpstr>
      <vt:lpstr> 5) Законы Ньютона </vt:lpstr>
      <vt:lpstr>Слайд 12</vt:lpstr>
      <vt:lpstr>6) Телефон </vt:lpstr>
      <vt:lpstr>Слайд 14</vt:lpstr>
      <vt:lpstr>7) Паровоз </vt:lpstr>
      <vt:lpstr>Слайд 16</vt:lpstr>
      <vt:lpstr>8) Телевидение </vt:lpstr>
      <vt:lpstr>Слайд 18</vt:lpstr>
      <vt:lpstr>9) Программируемый компьютер </vt:lpstr>
      <vt:lpstr>Слайд 20</vt:lpstr>
      <vt:lpstr>10) Всемирная паутина </vt:lpstr>
      <vt:lpstr>Слайд 22</vt:lpstr>
      <vt:lpstr>Список британцев получивших Нобелевскую Премию:</vt:lpstr>
      <vt:lpstr>Конец</vt:lpstr>
    </vt:vector>
  </TitlesOfParts>
  <Company>Nashi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самых известных британских изобретений.</dc:title>
  <dc:creator>Safr</dc:creator>
  <cp:lastModifiedBy>Safr</cp:lastModifiedBy>
  <cp:revision>14</cp:revision>
  <dcterms:created xsi:type="dcterms:W3CDTF">2012-10-16T11:32:21Z</dcterms:created>
  <dcterms:modified xsi:type="dcterms:W3CDTF">2012-10-17T13:45:19Z</dcterms:modified>
</cp:coreProperties>
</file>