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9" r:id="rId2"/>
    <p:sldId id="272" r:id="rId3"/>
    <p:sldId id="278" r:id="rId4"/>
    <p:sldId id="271" r:id="rId5"/>
    <p:sldId id="270" r:id="rId6"/>
    <p:sldId id="258" r:id="rId7"/>
    <p:sldId id="260" r:id="rId8"/>
    <p:sldId id="275" r:id="rId9"/>
    <p:sldId id="269" r:id="rId10"/>
    <p:sldId id="267" r:id="rId11"/>
    <p:sldId id="282" r:id="rId12"/>
    <p:sldId id="285" r:id="rId13"/>
    <p:sldId id="284" r:id="rId14"/>
    <p:sldId id="283" r:id="rId15"/>
    <p:sldId id="286" r:id="rId16"/>
    <p:sldId id="273" r:id="rId17"/>
    <p:sldId id="274" r:id="rId18"/>
    <p:sldId id="281" r:id="rId19"/>
    <p:sldId id="287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2" cstate="print"/>
          <a:srcRect t="33333"/>
          <a:stretch>
            <a:fillRect/>
          </a:stretch>
        </p:blipFill>
        <p:spPr>
          <a:xfrm>
            <a:off x="0" y="0"/>
            <a:ext cx="9144000" cy="4572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8862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17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007888"/>
            <a:ext cx="7772400" cy="1470025"/>
          </a:xfrm>
        </p:spPr>
        <p:txBody>
          <a:bodyPr/>
          <a:lstStyle>
            <a:lvl1pPr algn="ctr"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79248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962525"/>
            <a:ext cx="7885113" cy="1362075"/>
          </a:xfrm>
        </p:spPr>
        <p:txBody>
          <a:bodyPr anchor="t"/>
          <a:lstStyle>
            <a:lvl1pPr algn="l">
              <a:defRPr sz="3200" b="0" i="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3462338"/>
            <a:ext cx="7885113" cy="1500187"/>
          </a:xfrm>
        </p:spPr>
        <p:txBody>
          <a:bodyPr anchor="b">
            <a:normAutofit/>
          </a:bodyPr>
          <a:lstStyle>
            <a:lvl1pPr marL="0" indent="0">
              <a:buNone/>
              <a:defRPr sz="1700" baseline="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1600200"/>
            <a:ext cx="3733800" cy="4114800"/>
          </a:xfrm>
        </p:spPr>
        <p:txBody>
          <a:bodyPr/>
          <a:lstStyle>
            <a:lvl5pPr>
              <a:defRPr/>
            </a:lvl5pPr>
            <a:lvl6pPr>
              <a:buClr>
                <a:schemeClr val="tx2"/>
              </a:buClr>
              <a:buFont typeface="Arial" pitchFamily="34" charset="0"/>
              <a:buChar char="•"/>
              <a:defRPr/>
            </a:lvl6pPr>
            <a:lvl7pPr>
              <a:buClr>
                <a:schemeClr val="tx2"/>
              </a:buClr>
              <a:buFont typeface="Arial" pitchFamily="34" charset="0"/>
              <a:buChar char="•"/>
              <a:defRPr/>
            </a:lvl7pPr>
            <a:lvl8pPr>
              <a:buClr>
                <a:schemeClr val="tx2"/>
              </a:buClr>
              <a:buFont typeface="Arial" pitchFamily="34" charset="0"/>
              <a:buChar char="•"/>
              <a:defRPr/>
            </a:lvl8pPr>
            <a:lvl9pPr>
              <a:buClr>
                <a:schemeClr val="tx2"/>
              </a:buClr>
              <a:buFont typeface="Arial" pitchFamily="34" charset="0"/>
              <a:buChar char="•"/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1600200"/>
            <a:ext cx="3733800" cy="41148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209800"/>
            <a:ext cx="3733800" cy="3505200"/>
          </a:xfrm>
        </p:spPr>
        <p:txBody>
          <a:bodyPr/>
          <a:lstStyle>
            <a:lvl6pPr>
              <a:buClr>
                <a:schemeClr val="tx2"/>
              </a:buClr>
              <a:defRPr/>
            </a:lvl6pPr>
            <a:lvl7pPr>
              <a:buClr>
                <a:schemeClr val="tx2"/>
              </a:buClr>
              <a:defRPr/>
            </a:lvl7pPr>
            <a:lvl8pPr>
              <a:buClr>
                <a:schemeClr val="tx2"/>
              </a:buClr>
              <a:defRPr/>
            </a:lvl8pPr>
            <a:lvl9pPr>
              <a:buClr>
                <a:schemeClr val="tx2"/>
              </a:buClr>
              <a:defRPr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600199"/>
            <a:ext cx="3733800" cy="574675"/>
          </a:xfrm>
        </p:spPr>
        <p:txBody>
          <a:bodyPr anchor="b">
            <a:normAutofit/>
          </a:bodyPr>
          <a:lstStyle>
            <a:lvl1pPr marL="0" indent="0">
              <a:buNone/>
              <a:defRPr sz="1700" b="0" i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962400" y="1447800"/>
            <a:ext cx="4648200" cy="4267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12648" y="2547891"/>
            <a:ext cx="2971800" cy="3167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orizon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447800"/>
            <a:ext cx="2971800" cy="1097280"/>
          </a:xfrm>
        </p:spPr>
        <p:txBody>
          <a:bodyPr anchor="b"/>
          <a:lstStyle>
            <a:lvl1pPr algn="l">
              <a:defRPr sz="18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7344" y="1447800"/>
            <a:ext cx="3419856" cy="3474720"/>
          </a:xfrm>
          <a:custGeom>
            <a:avLst/>
            <a:gdLst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74450 w 3419856"/>
              <a:gd name="connsiteY9" fmla="*/ 3429000 h 3429000"/>
              <a:gd name="connsiteX10" fmla="*/ 21806 w 3419856"/>
              <a:gd name="connsiteY10" fmla="*/ 3407194 h 3429000"/>
              <a:gd name="connsiteX11" fmla="*/ 0 w 3419856"/>
              <a:gd name="connsiteY11" fmla="*/ 3354550 h 3429000"/>
              <a:gd name="connsiteX12" fmla="*/ 0 w 3419856"/>
              <a:gd name="connsiteY12" fmla="*/ 74450 h 3429000"/>
              <a:gd name="connsiteX0" fmla="*/ 0 w 3419856"/>
              <a:gd name="connsiteY0" fmla="*/ 74450 h 3429000"/>
              <a:gd name="connsiteX1" fmla="*/ 21806 w 3419856"/>
              <a:gd name="connsiteY1" fmla="*/ 21806 h 3429000"/>
              <a:gd name="connsiteX2" fmla="*/ 74450 w 3419856"/>
              <a:gd name="connsiteY2" fmla="*/ 0 h 3429000"/>
              <a:gd name="connsiteX3" fmla="*/ 3345406 w 3419856"/>
              <a:gd name="connsiteY3" fmla="*/ 0 h 3429000"/>
              <a:gd name="connsiteX4" fmla="*/ 3398050 w 3419856"/>
              <a:gd name="connsiteY4" fmla="*/ 21806 h 3429000"/>
              <a:gd name="connsiteX5" fmla="*/ 3419856 w 3419856"/>
              <a:gd name="connsiteY5" fmla="*/ 74450 h 3429000"/>
              <a:gd name="connsiteX6" fmla="*/ 3419856 w 3419856"/>
              <a:gd name="connsiteY6" fmla="*/ 3354550 h 3429000"/>
              <a:gd name="connsiteX7" fmla="*/ 3398050 w 3419856"/>
              <a:gd name="connsiteY7" fmla="*/ 3407194 h 3429000"/>
              <a:gd name="connsiteX8" fmla="*/ 3345406 w 3419856"/>
              <a:gd name="connsiteY8" fmla="*/ 3429000 h 3429000"/>
              <a:gd name="connsiteX9" fmla="*/ 21806 w 3419856"/>
              <a:gd name="connsiteY9" fmla="*/ 3407194 h 3429000"/>
              <a:gd name="connsiteX10" fmla="*/ 0 w 3419856"/>
              <a:gd name="connsiteY10" fmla="*/ 3354550 h 3429000"/>
              <a:gd name="connsiteX11" fmla="*/ 0 w 3419856"/>
              <a:gd name="connsiteY11" fmla="*/ 74450 h 3429000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4392"/>
              <a:gd name="connsiteY0" fmla="*/ 74450 h 3415968"/>
              <a:gd name="connsiteX1" fmla="*/ 21806 w 3964392"/>
              <a:gd name="connsiteY1" fmla="*/ 21806 h 3415968"/>
              <a:gd name="connsiteX2" fmla="*/ 74450 w 3964392"/>
              <a:gd name="connsiteY2" fmla="*/ 0 h 3415968"/>
              <a:gd name="connsiteX3" fmla="*/ 3345406 w 3964392"/>
              <a:gd name="connsiteY3" fmla="*/ 0 h 3415968"/>
              <a:gd name="connsiteX4" fmla="*/ 3398050 w 3964392"/>
              <a:gd name="connsiteY4" fmla="*/ 21806 h 3415968"/>
              <a:gd name="connsiteX5" fmla="*/ 3419856 w 3964392"/>
              <a:gd name="connsiteY5" fmla="*/ 74450 h 3415968"/>
              <a:gd name="connsiteX6" fmla="*/ 3419856 w 3964392"/>
              <a:gd name="connsiteY6" fmla="*/ 3354550 h 3415968"/>
              <a:gd name="connsiteX7" fmla="*/ 3398050 w 3964392"/>
              <a:gd name="connsiteY7" fmla="*/ 3407194 h 3415968"/>
              <a:gd name="connsiteX8" fmla="*/ 21806 w 3964392"/>
              <a:gd name="connsiteY8" fmla="*/ 3407194 h 3415968"/>
              <a:gd name="connsiteX9" fmla="*/ 0 w 3964392"/>
              <a:gd name="connsiteY9" fmla="*/ 3354550 h 3415968"/>
              <a:gd name="connsiteX10" fmla="*/ 0 w 3964392"/>
              <a:gd name="connsiteY10" fmla="*/ 74450 h 3415968"/>
              <a:gd name="connsiteX0" fmla="*/ 0 w 3968026"/>
              <a:gd name="connsiteY0" fmla="*/ 74450 h 3910007"/>
              <a:gd name="connsiteX1" fmla="*/ 21806 w 3968026"/>
              <a:gd name="connsiteY1" fmla="*/ 21806 h 3910007"/>
              <a:gd name="connsiteX2" fmla="*/ 74450 w 3968026"/>
              <a:gd name="connsiteY2" fmla="*/ 0 h 3910007"/>
              <a:gd name="connsiteX3" fmla="*/ 3345406 w 3968026"/>
              <a:gd name="connsiteY3" fmla="*/ 0 h 3910007"/>
              <a:gd name="connsiteX4" fmla="*/ 3398050 w 3968026"/>
              <a:gd name="connsiteY4" fmla="*/ 21806 h 3910007"/>
              <a:gd name="connsiteX5" fmla="*/ 3419856 w 3968026"/>
              <a:gd name="connsiteY5" fmla="*/ 74450 h 3910007"/>
              <a:gd name="connsiteX6" fmla="*/ 3419856 w 3968026"/>
              <a:gd name="connsiteY6" fmla="*/ 3354550 h 3910007"/>
              <a:gd name="connsiteX7" fmla="*/ 3398050 w 3968026"/>
              <a:gd name="connsiteY7" fmla="*/ 3407194 h 3910007"/>
              <a:gd name="connsiteX8" fmla="*/ 0 w 3968026"/>
              <a:gd name="connsiteY8" fmla="*/ 3354550 h 3910007"/>
              <a:gd name="connsiteX9" fmla="*/ 0 w 3968026"/>
              <a:gd name="connsiteY9" fmla="*/ 74450 h 3910007"/>
              <a:gd name="connsiteX0" fmla="*/ 0 w 3419856"/>
              <a:gd name="connsiteY0" fmla="*/ 74450 h 3901233"/>
              <a:gd name="connsiteX1" fmla="*/ 21806 w 3419856"/>
              <a:gd name="connsiteY1" fmla="*/ 21806 h 3901233"/>
              <a:gd name="connsiteX2" fmla="*/ 74450 w 3419856"/>
              <a:gd name="connsiteY2" fmla="*/ 0 h 3901233"/>
              <a:gd name="connsiteX3" fmla="*/ 3345406 w 3419856"/>
              <a:gd name="connsiteY3" fmla="*/ 0 h 3901233"/>
              <a:gd name="connsiteX4" fmla="*/ 3398050 w 3419856"/>
              <a:gd name="connsiteY4" fmla="*/ 21806 h 3901233"/>
              <a:gd name="connsiteX5" fmla="*/ 3419856 w 3419856"/>
              <a:gd name="connsiteY5" fmla="*/ 74450 h 3901233"/>
              <a:gd name="connsiteX6" fmla="*/ 3419856 w 3419856"/>
              <a:gd name="connsiteY6" fmla="*/ 3354550 h 3901233"/>
              <a:gd name="connsiteX7" fmla="*/ 0 w 3419856"/>
              <a:gd name="connsiteY7" fmla="*/ 3354550 h 3901233"/>
              <a:gd name="connsiteX8" fmla="*/ 0 w 3419856"/>
              <a:gd name="connsiteY8" fmla="*/ 74450 h 3901233"/>
              <a:gd name="connsiteX0" fmla="*/ 0 w 3419856"/>
              <a:gd name="connsiteY0" fmla="*/ 74450 h 3354550"/>
              <a:gd name="connsiteX1" fmla="*/ 21806 w 3419856"/>
              <a:gd name="connsiteY1" fmla="*/ 21806 h 3354550"/>
              <a:gd name="connsiteX2" fmla="*/ 74450 w 3419856"/>
              <a:gd name="connsiteY2" fmla="*/ 0 h 3354550"/>
              <a:gd name="connsiteX3" fmla="*/ 3345406 w 3419856"/>
              <a:gd name="connsiteY3" fmla="*/ 0 h 3354550"/>
              <a:gd name="connsiteX4" fmla="*/ 3398050 w 3419856"/>
              <a:gd name="connsiteY4" fmla="*/ 21806 h 3354550"/>
              <a:gd name="connsiteX5" fmla="*/ 3419856 w 3419856"/>
              <a:gd name="connsiteY5" fmla="*/ 74450 h 3354550"/>
              <a:gd name="connsiteX6" fmla="*/ 3419856 w 3419856"/>
              <a:gd name="connsiteY6" fmla="*/ 3354550 h 3354550"/>
              <a:gd name="connsiteX7" fmla="*/ 0 w 3419856"/>
              <a:gd name="connsiteY7" fmla="*/ 3354550 h 3354550"/>
              <a:gd name="connsiteX8" fmla="*/ 0 w 3419856"/>
              <a:gd name="connsiteY8" fmla="*/ 74450 h 3354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419856" h="3354550">
                <a:moveTo>
                  <a:pt x="0" y="74450"/>
                </a:moveTo>
                <a:cubicBezTo>
                  <a:pt x="0" y="54705"/>
                  <a:pt x="7844" y="35768"/>
                  <a:pt x="21806" y="21806"/>
                </a:cubicBezTo>
                <a:cubicBezTo>
                  <a:pt x="35768" y="7844"/>
                  <a:pt x="54705" y="0"/>
                  <a:pt x="74450" y="0"/>
                </a:cubicBezTo>
                <a:lnTo>
                  <a:pt x="3345406" y="0"/>
                </a:lnTo>
                <a:cubicBezTo>
                  <a:pt x="3365151" y="0"/>
                  <a:pt x="3384088" y="7844"/>
                  <a:pt x="3398050" y="21806"/>
                </a:cubicBezTo>
                <a:cubicBezTo>
                  <a:pt x="3412012" y="35768"/>
                  <a:pt x="3419856" y="54705"/>
                  <a:pt x="3419856" y="74450"/>
                </a:cubicBezTo>
                <a:lnTo>
                  <a:pt x="3419856" y="3354550"/>
                </a:lnTo>
                <a:lnTo>
                  <a:pt x="0" y="3354550"/>
                </a:lnTo>
                <a:lnTo>
                  <a:pt x="0" y="74450"/>
                </a:lnTo>
                <a:close/>
              </a:path>
            </a:pathLst>
          </a:custGeom>
        </p:spPr>
        <p:txBody>
          <a:bodyPr>
            <a:normAutofit/>
          </a:bodyPr>
          <a:lstStyle>
            <a:lvl1pPr marL="0" indent="0" algn="ctr">
              <a:buNone/>
              <a:defRPr sz="2000" baseline="0">
                <a:solidFill>
                  <a:schemeClr val="tx1">
                    <a:lumMod val="6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547890"/>
            <a:ext cx="2971800" cy="2405109"/>
          </a:xfrm>
        </p:spPr>
        <p:txBody>
          <a:bodyPr tIns="9144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orizon.png"/>
          <p:cNvPicPr>
            <a:picLocks noChangeAspect="1"/>
          </p:cNvPicPr>
          <p:nvPr/>
        </p:nvPicPr>
        <p:blipFill>
          <a:blip r:embed="rId1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7924800" cy="11430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0"/>
            <a:ext cx="7924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15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strike="noStrike" spc="60" baseline="0">
                <a:solidFill>
                  <a:schemeClr val="tx1"/>
                </a:solidFill>
              </a:defRPr>
            </a:lvl1pPr>
          </a:lstStyle>
          <a:p>
            <a:fld id="{458DACB1-7B72-49D3-8BE0-352AF86E5CA7}" type="datetimeFigureOut">
              <a:rPr lang="ru-RU" smtClean="0"/>
              <a:t>28.11.2019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cap="all" spc="60" baseline="0">
                <a:solidFill>
                  <a:schemeClr val="tx1"/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43800" y="635635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aseline="0">
                <a:solidFill>
                  <a:schemeClr val="tx1"/>
                </a:solidFill>
              </a:defRPr>
            </a:lvl1pPr>
          </a:lstStyle>
          <a:p>
            <a:fld id="{E656A795-1BBB-4F4F-9E87-B7FF239AF613}" type="slidenum">
              <a:rPr lang="ru-RU" smtClean="0"/>
              <a:t>‹#›</a:t>
            </a:fld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000" kern="1200" cap="all" spc="50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 spc="3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ct val="20000"/>
        </a:spcBef>
        <a:spcAft>
          <a:spcPts val="600"/>
        </a:spcAft>
        <a:buClr>
          <a:schemeClr val="tx2"/>
        </a:buClr>
        <a:buFont typeface="Arial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700808"/>
            <a:ext cx="820891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Arial Black" pitchFamily="34" charset="0"/>
              </a:rPr>
              <a:t>Читать и не </a:t>
            </a:r>
            <a:r>
              <a:rPr lang="ru-RU" sz="3600" dirty="0" smtClean="0">
                <a:latin typeface="Arial Black" pitchFamily="34" charset="0"/>
              </a:rPr>
              <a:t>понимать </a:t>
            </a:r>
            <a:r>
              <a:rPr lang="ru-RU" sz="3600" dirty="0">
                <a:latin typeface="Arial Black" pitchFamily="34" charset="0"/>
              </a:rPr>
              <a:t>— то же, что совсем не читать. </a:t>
            </a:r>
          </a:p>
          <a:p>
            <a:endParaRPr lang="ru-RU" dirty="0"/>
          </a:p>
          <a:p>
            <a:pPr algn="r"/>
            <a:r>
              <a:rPr lang="ru-RU" sz="2800" dirty="0" smtClean="0">
                <a:latin typeface="Arial Black" pitchFamily="34" charset="0"/>
              </a:rPr>
              <a:t>Ян Амос Коменский</a:t>
            </a:r>
            <a:endParaRPr lang="ru-RU" sz="28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2229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82544" y="476672"/>
            <a:ext cx="9218094" cy="73404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Развитие умения читать</a:t>
            </a:r>
          </a:p>
          <a:p>
            <a:pPr algn="ctr"/>
            <a:endParaRPr lang="ru-RU" sz="2400" dirty="0" smtClean="0">
              <a:latin typeface="Arial Black" pitchFamily="34" charset="0"/>
              <a:cs typeface="Times New Roman" pitchFamily="18" charset="0"/>
            </a:endParaRPr>
          </a:p>
          <a:p>
            <a:pPr marL="342900" indent="-342900" algn="ctr">
              <a:buFont typeface="+mj-lt"/>
              <a:buAutoNum type="arabicPeriod"/>
            </a:pP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Увеличивать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оперативную единицу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восприятия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>
                <a:latin typeface="Arial Black" pitchFamily="34" charset="0"/>
                <a:cs typeface="Times New Roman" pitchFamily="18" charset="0"/>
              </a:rPr>
              <a:t>о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бучать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мгновенно соотносить форму воспринимаемого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с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его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значением.</a:t>
            </a:r>
          </a:p>
          <a:p>
            <a:pPr algn="ctr">
              <a:lnSpc>
                <a:spcPct val="150000"/>
              </a:lnSpc>
            </a:pP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2. 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умение разбираться в логико-смысловых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связях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структурную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и содержательную  антиципации.</a:t>
            </a:r>
          </a:p>
          <a:p>
            <a:pPr algn="ctr"/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3. 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умение догадываться о значении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неизвестных единиц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  развивать умение игнорировать неизвестное, </a:t>
            </a: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если оно не мешает </a:t>
            </a:r>
          </a:p>
          <a:p>
            <a:pPr algn="ctr"/>
            <a:r>
              <a:rPr lang="ru-RU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  пониманию в целом.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Arial Black" pitchFamily="34" charset="0"/>
              <a:cs typeface="Times New Roman" pitchFamily="18" charset="0"/>
            </a:endParaRPr>
          </a:p>
          <a:p>
            <a:endParaRPr lang="ru-RU" dirty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 smtClean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 smtClean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402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87624" y="23956"/>
            <a:ext cx="6552728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dirty="0">
                <a:latin typeface="Arial Black" pitchFamily="34" charset="0"/>
              </a:rPr>
              <a:t>Формирование техники чтения на начальном этапе.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980728"/>
            <a:ext cx="81369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Arial Black" pitchFamily="34" charset="0"/>
              </a:rPr>
              <a:t>Процесс </a:t>
            </a:r>
            <a:r>
              <a:rPr lang="ru-RU" dirty="0">
                <a:latin typeface="Arial Black" pitchFamily="34" charset="0"/>
              </a:rPr>
              <a:t>обучения начинается с презентации звуков, из которых состоят  усвоенные ранее слова. </a:t>
            </a:r>
            <a:endParaRPr lang="ru-RU" dirty="0" smtClean="0">
              <a:latin typeface="Arial Black" pitchFamily="34" charset="0"/>
            </a:endParaRPr>
          </a:p>
          <a:p>
            <a:pPr algn="ctr"/>
            <a:endParaRPr lang="ru-RU" dirty="0" smtClean="0">
              <a:latin typeface="Arial Black" pitchFamily="34" charset="0"/>
            </a:endParaRPr>
          </a:p>
          <a:p>
            <a:pPr algn="ctr"/>
            <a:r>
              <a:rPr lang="en-US" dirty="0" smtClean="0">
                <a:latin typeface="Arial Black" pitchFamily="34" charset="0"/>
              </a:rPr>
              <a:t>Listen</a:t>
            </a:r>
            <a:r>
              <a:rPr lang="ru-RU" dirty="0" smtClean="0">
                <a:latin typeface="Arial Black" pitchFamily="34" charset="0"/>
              </a:rPr>
              <a:t>!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 </a:t>
            </a:r>
            <a:r>
              <a:rPr lang="ru-RU" dirty="0">
                <a:latin typeface="Arial Black" pitchFamily="34" charset="0"/>
              </a:rPr>
              <a:t>/æ/- </a:t>
            </a:r>
            <a:r>
              <a:rPr lang="en-US" dirty="0">
                <a:latin typeface="Arial Black" pitchFamily="34" charset="0"/>
              </a:rPr>
              <a:t>apple</a:t>
            </a:r>
            <a:r>
              <a:rPr lang="ru-RU" dirty="0">
                <a:latin typeface="Arial Black" pitchFamily="34" charset="0"/>
              </a:rPr>
              <a:t>, /b/-</a:t>
            </a:r>
            <a:r>
              <a:rPr lang="ru-RU" dirty="0" err="1">
                <a:latin typeface="Arial Black" pitchFamily="34" charset="0"/>
              </a:rPr>
              <a:t>ball</a:t>
            </a:r>
            <a:r>
              <a:rPr lang="ru-RU" dirty="0">
                <a:latin typeface="Arial Black" pitchFamily="34" charset="0"/>
              </a:rPr>
              <a:t>, /k/-</a:t>
            </a:r>
            <a:r>
              <a:rPr lang="ru-RU" dirty="0" err="1">
                <a:latin typeface="Arial Black" pitchFamily="34" charset="0"/>
              </a:rPr>
              <a:t>cat</a:t>
            </a:r>
            <a:r>
              <a:rPr lang="ru-RU" dirty="0">
                <a:latin typeface="Arial Black" pitchFamily="34" charset="0"/>
              </a:rPr>
              <a:t>, /</a:t>
            </a:r>
            <a:r>
              <a:rPr lang="en-US" dirty="0">
                <a:latin typeface="Arial Black" pitchFamily="34" charset="0"/>
              </a:rPr>
              <a:t>h</a:t>
            </a:r>
            <a:r>
              <a:rPr lang="ru-RU" dirty="0">
                <a:latin typeface="Arial Black" pitchFamily="34" charset="0"/>
              </a:rPr>
              <a:t>/-</a:t>
            </a:r>
            <a:r>
              <a:rPr lang="en-US" dirty="0">
                <a:latin typeface="Arial Black" pitchFamily="34" charset="0"/>
              </a:rPr>
              <a:t>house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>
                <a:latin typeface="Arial Black" pitchFamily="34" charset="0"/>
              </a:rPr>
              <a:t>/</a:t>
            </a:r>
            <a:r>
              <a:rPr lang="en-US" dirty="0">
                <a:latin typeface="Arial Black" pitchFamily="34" charset="0"/>
              </a:rPr>
              <a:t>k</a:t>
            </a:r>
            <a:r>
              <a:rPr lang="ru-RU" dirty="0">
                <a:latin typeface="Arial Black" pitchFamily="34" charset="0"/>
              </a:rPr>
              <a:t>/-</a:t>
            </a:r>
            <a:r>
              <a:rPr lang="en-US" dirty="0">
                <a:latin typeface="Arial Black" pitchFamily="34" charset="0"/>
              </a:rPr>
              <a:t>kite</a:t>
            </a:r>
            <a:r>
              <a:rPr lang="ru-RU" dirty="0">
                <a:latin typeface="Arial Black" pitchFamily="34" charset="0"/>
              </a:rPr>
              <a:t>, /g/-</a:t>
            </a:r>
            <a:r>
              <a:rPr lang="en-US" dirty="0">
                <a:latin typeface="Arial Black" pitchFamily="34" charset="0"/>
              </a:rPr>
              <a:t>girl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>
                <a:latin typeface="Arial Black" pitchFamily="34" charset="0"/>
              </a:rPr>
              <a:t>/</a:t>
            </a:r>
            <a:r>
              <a:rPr lang="en-US" dirty="0">
                <a:latin typeface="Arial Black" pitchFamily="34" charset="0"/>
              </a:rPr>
              <a:t>r</a:t>
            </a:r>
            <a:r>
              <a:rPr lang="ru-RU" dirty="0">
                <a:latin typeface="Arial Black" pitchFamily="34" charset="0"/>
              </a:rPr>
              <a:t>/-</a:t>
            </a:r>
            <a:r>
              <a:rPr lang="en-US" dirty="0">
                <a:latin typeface="Arial Black" pitchFamily="34" charset="0"/>
              </a:rPr>
              <a:t>rabbit</a:t>
            </a:r>
            <a:r>
              <a:rPr lang="ru-RU" dirty="0" smtClean="0">
                <a:latin typeface="Arial Black" pitchFamily="34" charset="0"/>
              </a:rPr>
              <a:t>, </a:t>
            </a:r>
            <a:r>
              <a:rPr lang="ru-RU" dirty="0">
                <a:latin typeface="Arial Black" pitchFamily="34" charset="0"/>
              </a:rPr>
              <a:t>/</a:t>
            </a:r>
            <a:r>
              <a:rPr lang="en-US" dirty="0">
                <a:latin typeface="Arial Black" pitchFamily="34" charset="0"/>
              </a:rPr>
              <a:t>w</a:t>
            </a:r>
            <a:r>
              <a:rPr lang="ru-RU" dirty="0">
                <a:latin typeface="Arial Black" pitchFamily="34" charset="0"/>
              </a:rPr>
              <a:t>/-</a:t>
            </a:r>
            <a:r>
              <a:rPr lang="en-US" dirty="0">
                <a:latin typeface="Arial Black" pitchFamily="34" charset="0"/>
              </a:rPr>
              <a:t>woman</a:t>
            </a:r>
            <a:r>
              <a:rPr lang="ru-RU" dirty="0">
                <a:latin typeface="Arial Black" pitchFamily="34" charset="0"/>
              </a:rPr>
              <a:t>, /j/-</a:t>
            </a:r>
            <a:r>
              <a:rPr lang="en-US" dirty="0">
                <a:latin typeface="Arial Black" pitchFamily="34" charset="0"/>
              </a:rPr>
              <a:t>yellow </a:t>
            </a:r>
            <a:r>
              <a:rPr lang="ru-RU" dirty="0" smtClean="0">
                <a:latin typeface="Arial Black" pitchFamily="34" charset="0"/>
              </a:rPr>
              <a:t>.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Далее </a:t>
            </a:r>
            <a:r>
              <a:rPr lang="ru-RU" dirty="0">
                <a:latin typeface="Arial Black" pitchFamily="34" charset="0"/>
              </a:rPr>
              <a:t>детям предъявляются буквенные соответствия этих звуков. </a:t>
            </a:r>
            <a:endParaRPr lang="ru-RU" dirty="0">
              <a:effectLst/>
              <a:latin typeface="Arial Black" pitchFamily="34" charset="0"/>
            </a:endParaRPr>
          </a:p>
        </p:txBody>
      </p:sp>
      <p:pic>
        <p:nvPicPr>
          <p:cNvPr id="5" name="Рисунок 4"/>
          <p:cNvPicPr/>
          <p:nvPr/>
        </p:nvPicPr>
        <p:blipFill>
          <a:blip r:embed="rId2"/>
          <a:stretch>
            <a:fillRect/>
          </a:stretch>
        </p:blipFill>
        <p:spPr>
          <a:xfrm>
            <a:off x="1799692" y="3429000"/>
            <a:ext cx="5148572" cy="3193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6251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32985"/>
            <a:ext cx="792088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Обучение </a:t>
            </a:r>
            <a:r>
              <a:rPr lang="ru-RU" sz="3600" dirty="0">
                <a:latin typeface="Arial Black" pitchFamily="34" charset="0"/>
              </a:rPr>
              <a:t>чтению по методу «целого языка</a:t>
            </a:r>
            <a:r>
              <a:rPr lang="ru-RU" sz="3600" dirty="0" smtClean="0">
                <a:latin typeface="Arial Black" pitchFamily="34" charset="0"/>
              </a:rPr>
              <a:t>» </a:t>
            </a:r>
            <a:endParaRPr lang="ru-RU" sz="36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2940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908720"/>
            <a:ext cx="75608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dirty="0">
                <a:latin typeface="Arial Black" pitchFamily="34" charset="0"/>
              </a:rPr>
              <a:t>Второй уровень обучения </a:t>
            </a:r>
            <a:r>
              <a:rPr lang="ru-RU" sz="3200" dirty="0" smtClean="0">
                <a:latin typeface="Arial Black" pitchFamily="34" charset="0"/>
              </a:rPr>
              <a:t>чтению.</a:t>
            </a:r>
          </a:p>
          <a:p>
            <a:pPr algn="ctr"/>
            <a:endParaRPr lang="ru-RU" sz="2000" dirty="0">
              <a:latin typeface="Arial Black" pitchFamily="34" charset="0"/>
            </a:endParaRPr>
          </a:p>
          <a:p>
            <a:pPr algn="ctr"/>
            <a:r>
              <a:rPr lang="ru-RU" sz="2000" dirty="0" smtClean="0">
                <a:latin typeface="Arial Black" pitchFamily="34" charset="0"/>
              </a:rPr>
              <a:t>Задача </a:t>
            </a:r>
            <a:r>
              <a:rPr lang="ru-RU" sz="2000" dirty="0">
                <a:latin typeface="Arial Black" pitchFamily="34" charset="0"/>
              </a:rPr>
              <a:t>этого этапа </a:t>
            </a:r>
            <a:r>
              <a:rPr lang="ru-RU" sz="2000" dirty="0" smtClean="0">
                <a:latin typeface="Arial Black" pitchFamily="34" charset="0"/>
              </a:rPr>
              <a:t>–</a:t>
            </a:r>
          </a:p>
          <a:p>
            <a:pPr algn="ctr"/>
            <a:r>
              <a:rPr lang="ru-RU" sz="2000" dirty="0" smtClean="0">
                <a:latin typeface="Arial Black" pitchFamily="34" charset="0"/>
              </a:rPr>
              <a:t> </a:t>
            </a:r>
            <a:r>
              <a:rPr lang="ru-RU" sz="2000" dirty="0">
                <a:latin typeface="Arial Black" pitchFamily="34" charset="0"/>
              </a:rPr>
              <a:t>увеличение единицы восприятия </a:t>
            </a:r>
            <a:endParaRPr lang="ru-RU" sz="2000" dirty="0" smtClean="0">
              <a:latin typeface="Arial Black" pitchFamily="34" charset="0"/>
            </a:endParaRPr>
          </a:p>
          <a:p>
            <a:pPr algn="ctr"/>
            <a:r>
              <a:rPr lang="ru-RU" sz="2000" dirty="0" smtClean="0">
                <a:latin typeface="Arial Black" pitchFamily="34" charset="0"/>
              </a:rPr>
              <a:t>текста.</a:t>
            </a:r>
          </a:p>
          <a:p>
            <a:pPr algn="ctr"/>
            <a:endParaRPr lang="ru-RU" sz="2000" dirty="0" smtClean="0">
              <a:latin typeface="Arial Black" pitchFamily="34" charset="0"/>
            </a:endParaRPr>
          </a:p>
          <a:p>
            <a:pPr algn="ctr"/>
            <a:r>
              <a:rPr lang="ru-RU" sz="2000" dirty="0" smtClean="0">
                <a:latin typeface="Arial Black" pitchFamily="34" charset="0"/>
              </a:rPr>
              <a:t>Способствует формированию</a:t>
            </a:r>
          </a:p>
          <a:p>
            <a:pPr algn="ctr"/>
            <a:r>
              <a:rPr lang="ru-RU" sz="2000" dirty="0" smtClean="0">
                <a:latin typeface="Arial Black" pitchFamily="34" charset="0"/>
              </a:rPr>
              <a:t> техники чтения</a:t>
            </a:r>
          </a:p>
          <a:p>
            <a:pPr algn="ctr"/>
            <a:r>
              <a:rPr lang="ru-RU" sz="2000" dirty="0">
                <a:latin typeface="Arial Black" pitchFamily="34" charset="0"/>
              </a:rPr>
              <a:t>(</a:t>
            </a:r>
            <a:r>
              <a:rPr lang="ru-RU" sz="2000" dirty="0" smtClean="0">
                <a:latin typeface="Arial Black" pitchFamily="34" charset="0"/>
              </a:rPr>
              <a:t>темп</a:t>
            </a:r>
            <a:r>
              <a:rPr lang="ru-RU" sz="2000" dirty="0">
                <a:latin typeface="Arial Black" pitchFamily="34" charset="0"/>
              </a:rPr>
              <a:t>, интонация, ударение, </a:t>
            </a:r>
            <a:r>
              <a:rPr lang="ru-RU" sz="2000" dirty="0" smtClean="0">
                <a:latin typeface="Arial Black" pitchFamily="34" charset="0"/>
              </a:rPr>
              <a:t>паузы). </a:t>
            </a:r>
          </a:p>
          <a:p>
            <a:pPr algn="ctr"/>
            <a:endParaRPr lang="ru-RU" sz="2000" dirty="0">
              <a:effectLst/>
              <a:latin typeface="Arial Black" pitchFamily="34" charset="0"/>
            </a:endParaRPr>
          </a:p>
          <a:p>
            <a:pPr algn="ctr"/>
            <a:endParaRPr lang="ru-RU" sz="2000" dirty="0">
              <a:effectLst/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515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1052736"/>
            <a:ext cx="8352928" cy="3330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sz="3600" dirty="0">
                <a:latin typeface="Arial Black" pitchFamily="34" charset="0"/>
              </a:rPr>
              <a:t>Обучение различным видам чтения. </a:t>
            </a:r>
            <a:endParaRPr lang="ru-RU" sz="3600" dirty="0" smtClean="0"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3600" dirty="0" smtClean="0">
                <a:latin typeface="Arial Black" pitchFamily="34" charset="0"/>
              </a:rPr>
              <a:t>Этапы </a:t>
            </a:r>
            <a:r>
              <a:rPr lang="ru-RU" sz="3600" dirty="0">
                <a:latin typeface="Arial Black" pitchFamily="34" charset="0"/>
              </a:rPr>
              <a:t>работы над  </a:t>
            </a:r>
          </a:p>
          <a:p>
            <a:pPr algn="ctr">
              <a:lnSpc>
                <a:spcPct val="150000"/>
              </a:lnSpc>
            </a:pPr>
            <a:r>
              <a:rPr lang="ru-RU" sz="3600" dirty="0">
                <a:latin typeface="Arial Black" pitchFamily="34" charset="0"/>
              </a:rPr>
              <a:t>    текстом.</a:t>
            </a:r>
          </a:p>
        </p:txBody>
      </p:sp>
    </p:spTree>
    <p:extLst>
      <p:ext uri="{BB962C8B-B14F-4D97-AF65-F5344CB8AC3E}">
        <p14:creationId xmlns:p14="http://schemas.microsoft.com/office/powerpoint/2010/main" val="964882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404664"/>
            <a:ext cx="806489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 smtClean="0">
                <a:latin typeface="Arial Black" pitchFamily="34" charset="0"/>
              </a:rPr>
              <a:t>Этапы работы </a:t>
            </a:r>
            <a:r>
              <a:rPr lang="ru-RU" sz="3600" dirty="0">
                <a:latin typeface="Arial Black" pitchFamily="34" charset="0"/>
              </a:rPr>
              <a:t>с </a:t>
            </a:r>
            <a:r>
              <a:rPr lang="ru-RU" sz="3600" dirty="0" smtClean="0">
                <a:latin typeface="Arial Black" pitchFamily="34" charset="0"/>
              </a:rPr>
              <a:t>текстом</a:t>
            </a:r>
            <a:r>
              <a:rPr lang="ru-RU" sz="3600" dirty="0">
                <a:latin typeface="Arial Black" pitchFamily="34" charset="0"/>
              </a:rPr>
              <a:t>.</a:t>
            </a:r>
            <a:r>
              <a:rPr lang="ru-RU" sz="2400" dirty="0">
                <a:latin typeface="Arial Black" pitchFamily="34" charset="0"/>
              </a:rPr>
              <a:t> </a:t>
            </a:r>
            <a:endParaRPr lang="ru-RU" sz="2400" dirty="0" smtClean="0">
              <a:latin typeface="Arial Black" pitchFamily="34" charset="0"/>
            </a:endParaRPr>
          </a:p>
          <a:p>
            <a:pPr algn="ctr"/>
            <a:endParaRPr lang="en-US" sz="2400" dirty="0" smtClean="0">
              <a:latin typeface="Arial Black" pitchFamily="34" charset="0"/>
            </a:endParaRP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u="sng" dirty="0" smtClean="0">
                <a:latin typeface="Arial Black" pitchFamily="34" charset="0"/>
              </a:rPr>
              <a:t>1. Пред-текстовый этап</a:t>
            </a:r>
            <a:r>
              <a:rPr lang="en-US" sz="2400" u="sng" dirty="0" smtClean="0">
                <a:latin typeface="Arial Black" pitchFamily="34" charset="0"/>
              </a:rPr>
              <a:t>:</a:t>
            </a:r>
            <a:endParaRPr lang="ru-RU" sz="2400" u="sng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заинтересовать </a:t>
            </a:r>
            <a:r>
              <a:rPr lang="ru-RU" sz="2400" dirty="0">
                <a:latin typeface="Arial Black" pitchFamily="34" charset="0"/>
              </a:rPr>
              <a:t>детей, </a:t>
            </a:r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снять </a:t>
            </a:r>
            <a:r>
              <a:rPr lang="ru-RU" sz="2400" dirty="0">
                <a:latin typeface="Arial Black" pitchFamily="34" charset="0"/>
              </a:rPr>
              <a:t>трудности, </a:t>
            </a:r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сформулировать задание.</a:t>
            </a:r>
            <a:endParaRPr lang="en-US" sz="2400" dirty="0" smtClean="0">
              <a:latin typeface="Arial Black" pitchFamily="34" charset="0"/>
            </a:endParaRP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ru-RU" sz="2400" u="sng" dirty="0" smtClean="0">
                <a:latin typeface="Arial Black" pitchFamily="34" charset="0"/>
              </a:rPr>
              <a:t>2. Этап </a:t>
            </a:r>
            <a:r>
              <a:rPr lang="ru-RU" sz="2400" u="sng" dirty="0">
                <a:latin typeface="Arial Black" pitchFamily="34" charset="0"/>
              </a:rPr>
              <a:t>чтения </a:t>
            </a:r>
            <a:r>
              <a:rPr lang="ru-RU" sz="2400" u="sng" dirty="0" smtClean="0">
                <a:latin typeface="Arial Black" pitchFamily="34" charset="0"/>
              </a:rPr>
              <a:t>текста</a:t>
            </a:r>
            <a:r>
              <a:rPr lang="en-US" sz="2400" u="sng" dirty="0" smtClean="0">
                <a:latin typeface="Arial Black" pitchFamily="34" charset="0"/>
              </a:rPr>
              <a:t>:</a:t>
            </a:r>
            <a:r>
              <a:rPr lang="ru-RU" sz="2400" u="sng" dirty="0" smtClean="0">
                <a:latin typeface="Arial Black" pitchFamily="34" charset="0"/>
              </a:rPr>
              <a:t> </a:t>
            </a:r>
          </a:p>
          <a:p>
            <a:pPr algn="ctr"/>
            <a:r>
              <a:rPr lang="ru-RU" sz="2400" dirty="0" smtClean="0">
                <a:latin typeface="Arial Black" pitchFamily="34" charset="0"/>
              </a:rPr>
              <a:t>дети </a:t>
            </a:r>
            <a:r>
              <a:rPr lang="ru-RU" sz="2400" dirty="0">
                <a:latin typeface="Arial Black" pitchFamily="34" charset="0"/>
              </a:rPr>
              <a:t>решают </a:t>
            </a:r>
            <a:endParaRPr lang="en-US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поставленные </a:t>
            </a:r>
            <a:r>
              <a:rPr lang="ru-RU" sz="2400" dirty="0">
                <a:latin typeface="Arial Black" pitchFamily="34" charset="0"/>
              </a:rPr>
              <a:t>перед ними коммуникативные задачи</a:t>
            </a:r>
            <a:r>
              <a:rPr lang="ru-RU" sz="2400" dirty="0" smtClean="0">
                <a:latin typeface="Arial Black" pitchFamily="34" charset="0"/>
              </a:rPr>
              <a:t>.</a:t>
            </a:r>
            <a:endParaRPr lang="en-US" sz="2400" dirty="0" smtClean="0">
              <a:latin typeface="Arial Black" pitchFamily="34" charset="0"/>
            </a:endParaRPr>
          </a:p>
          <a:p>
            <a:pPr algn="ctr"/>
            <a:endParaRPr lang="ru-RU" sz="2400" dirty="0" smtClean="0">
              <a:latin typeface="Arial Black" pitchFamily="34" charset="0"/>
            </a:endParaRPr>
          </a:p>
          <a:p>
            <a:pPr algn="ctr"/>
            <a:r>
              <a:rPr lang="en-US" sz="2400" u="sng" dirty="0" smtClean="0">
                <a:latin typeface="Arial Black" pitchFamily="34" charset="0"/>
              </a:rPr>
              <a:t>3</a:t>
            </a:r>
            <a:r>
              <a:rPr lang="ru-RU" sz="2400" u="sng" dirty="0" smtClean="0">
                <a:latin typeface="Arial Black" pitchFamily="34" charset="0"/>
              </a:rPr>
              <a:t>. Послетекстовый этап</a:t>
            </a:r>
            <a:r>
              <a:rPr lang="en-US" sz="2400" u="sng" dirty="0" smtClean="0">
                <a:latin typeface="Arial Black" pitchFamily="34" charset="0"/>
              </a:rPr>
              <a:t>:</a:t>
            </a:r>
            <a:endParaRPr lang="ru-RU" sz="2400" u="sng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этап </a:t>
            </a:r>
            <a:r>
              <a:rPr lang="ru-RU" sz="2400" dirty="0">
                <a:latin typeface="Arial Black" pitchFamily="34" charset="0"/>
              </a:rPr>
              <a:t>проверки понимания </a:t>
            </a:r>
            <a:endParaRPr lang="en-US" sz="2400" dirty="0" smtClean="0">
              <a:latin typeface="Arial Black" pitchFamily="34" charset="0"/>
            </a:endParaRPr>
          </a:p>
          <a:p>
            <a:pPr algn="ctr"/>
            <a:r>
              <a:rPr lang="ru-RU" sz="2400" dirty="0" smtClean="0">
                <a:latin typeface="Arial Black" pitchFamily="34" charset="0"/>
              </a:rPr>
              <a:t>прочитанного</a:t>
            </a:r>
            <a:r>
              <a:rPr lang="ru-RU" sz="2400" dirty="0">
                <a:latin typeface="Arial Black" pitchFamily="34" charset="0"/>
              </a:rPr>
              <a:t>. </a:t>
            </a:r>
            <a:endParaRPr lang="ru-RU" sz="2400" dirty="0">
              <a:effectLst/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578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260648"/>
            <a:ext cx="8424936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Arial Black" pitchFamily="34" charset="0"/>
              </a:rPr>
              <a:t>Чтение в </a:t>
            </a:r>
            <a:r>
              <a:rPr lang="ru-RU" sz="3600" dirty="0" smtClean="0">
                <a:latin typeface="Arial Black" pitchFamily="34" charset="0"/>
              </a:rPr>
              <a:t>ЕГЭ</a:t>
            </a:r>
          </a:p>
          <a:p>
            <a:pPr algn="ctr"/>
            <a:endParaRPr lang="ru-RU" sz="3600" dirty="0">
              <a:latin typeface="Arial Black" pitchFamily="34" charset="0"/>
            </a:endParaRPr>
          </a:p>
          <a:p>
            <a:r>
              <a:rPr lang="ru-RU" dirty="0">
                <a:latin typeface="Arial Black" pitchFamily="34" charset="0"/>
              </a:rPr>
              <a:t>Задачей ЕГЭ по английскому языку в разделе «Чтение» является проверка уровня сформированности у учащихся умений в 3 видах чтения:</a:t>
            </a:r>
          </a:p>
          <a:p>
            <a:r>
              <a:rPr lang="ru-RU" dirty="0" smtClean="0">
                <a:latin typeface="Arial Black" pitchFamily="34" charset="0"/>
              </a:rPr>
              <a:t> </a:t>
            </a:r>
          </a:p>
          <a:p>
            <a:r>
              <a:rPr lang="ru-RU" dirty="0" smtClean="0">
                <a:latin typeface="Arial Black" pitchFamily="34" charset="0"/>
              </a:rPr>
              <a:t>      В2  </a:t>
            </a:r>
            <a:r>
              <a:rPr lang="ru-RU" dirty="0">
                <a:latin typeface="Arial Black" pitchFamily="34" charset="0"/>
              </a:rPr>
              <a:t>Базовый  у</a:t>
            </a:r>
            <a:r>
              <a:rPr lang="ru-RU" dirty="0" smtClean="0">
                <a:latin typeface="Arial Black" pitchFamily="34" charset="0"/>
              </a:rPr>
              <a:t>ровень –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умение </a:t>
            </a:r>
            <a:r>
              <a:rPr lang="ru-RU" dirty="0">
                <a:latin typeface="Arial Black" pitchFamily="34" charset="0"/>
              </a:rPr>
              <a:t>понять </a:t>
            </a:r>
            <a:r>
              <a:rPr lang="ru-RU" dirty="0" smtClean="0">
                <a:latin typeface="Arial Black" pitchFamily="34" charset="0"/>
              </a:rPr>
              <a:t>основное содержание </a:t>
            </a:r>
            <a:r>
              <a:rPr lang="ru-RU" dirty="0">
                <a:latin typeface="Arial Black" pitchFamily="34" charset="0"/>
              </a:rPr>
              <a:t>текста. </a:t>
            </a:r>
          </a:p>
          <a:p>
            <a:r>
              <a:rPr lang="ru-RU" dirty="0" smtClean="0">
                <a:latin typeface="Arial Black" pitchFamily="34" charset="0"/>
              </a:rPr>
              <a:t>      </a:t>
            </a: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  В3  </a:t>
            </a:r>
            <a:r>
              <a:rPr lang="ru-RU" dirty="0">
                <a:latin typeface="Arial Black" pitchFamily="34" charset="0"/>
              </a:rPr>
              <a:t>Повышенный  </a:t>
            </a:r>
            <a:r>
              <a:rPr lang="ru-RU" dirty="0" smtClean="0">
                <a:latin typeface="Arial Black" pitchFamily="34" charset="0"/>
              </a:rPr>
              <a:t>уровень –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умение </a:t>
            </a:r>
            <a:r>
              <a:rPr lang="ru-RU" dirty="0">
                <a:latin typeface="Arial Black" pitchFamily="34" charset="0"/>
              </a:rPr>
              <a:t>понять </a:t>
            </a:r>
            <a:r>
              <a:rPr lang="ru-RU" dirty="0" smtClean="0">
                <a:latin typeface="Arial Black" pitchFamily="34" charset="0"/>
              </a:rPr>
              <a:t>структурно-смысловые </a:t>
            </a:r>
            <a:r>
              <a:rPr lang="ru-RU" dirty="0">
                <a:latin typeface="Arial Black" pitchFamily="34" charset="0"/>
              </a:rPr>
              <a:t>связи </a:t>
            </a:r>
            <a:r>
              <a:rPr lang="ru-RU" dirty="0" smtClean="0">
                <a:latin typeface="Arial Black" pitchFamily="34" charset="0"/>
              </a:rPr>
              <a:t>текста.</a:t>
            </a:r>
          </a:p>
          <a:p>
            <a:r>
              <a:rPr lang="ru-RU" dirty="0">
                <a:latin typeface="Arial Black" pitchFamily="34" charset="0"/>
              </a:rPr>
              <a:t>	</a:t>
            </a:r>
          </a:p>
          <a:p>
            <a:r>
              <a:rPr lang="ru-RU" dirty="0" smtClean="0">
                <a:latin typeface="Arial Black" pitchFamily="34" charset="0"/>
              </a:rPr>
              <a:t>     А15-А21  </a:t>
            </a:r>
            <a:r>
              <a:rPr lang="ru-RU" dirty="0">
                <a:latin typeface="Arial Black" pitchFamily="34" charset="0"/>
              </a:rPr>
              <a:t>Высокий  </a:t>
            </a:r>
            <a:r>
              <a:rPr lang="ru-RU" dirty="0" smtClean="0">
                <a:latin typeface="Arial Black" pitchFamily="34" charset="0"/>
              </a:rPr>
              <a:t>уровень – </a:t>
            </a:r>
            <a:endParaRPr lang="ru-RU" dirty="0">
              <a:latin typeface="Arial Black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умение </a:t>
            </a:r>
            <a:r>
              <a:rPr lang="ru-RU" dirty="0">
                <a:latin typeface="Arial Black" pitchFamily="34" charset="0"/>
              </a:rPr>
              <a:t>понять </a:t>
            </a:r>
            <a:r>
              <a:rPr lang="ru-RU" dirty="0" smtClean="0">
                <a:latin typeface="Arial Black" pitchFamily="34" charset="0"/>
              </a:rPr>
              <a:t>текст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полно </a:t>
            </a:r>
            <a:r>
              <a:rPr lang="ru-RU" dirty="0">
                <a:latin typeface="Arial Black" pitchFamily="34" charset="0"/>
              </a:rPr>
              <a:t>и </a:t>
            </a:r>
            <a:r>
              <a:rPr lang="ru-RU" dirty="0" smtClean="0">
                <a:latin typeface="Arial Black" pitchFamily="34" charset="0"/>
              </a:rPr>
              <a:t>точно</a:t>
            </a:r>
            <a:r>
              <a:rPr lang="en-US" dirty="0" smtClean="0">
                <a:latin typeface="Arial Black" pitchFamily="34" charset="0"/>
              </a:rPr>
              <a:t>; </a:t>
            </a:r>
            <a:endParaRPr lang="ru-RU" dirty="0" smtClean="0">
              <a:latin typeface="Arial Black" pitchFamily="34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верно </a:t>
            </a:r>
            <a:r>
              <a:rPr lang="ru-RU" dirty="0">
                <a:latin typeface="Arial Black" pitchFamily="34" charset="0"/>
              </a:rPr>
              <a:t>понимать  слова и выражения, употребленные </a:t>
            </a:r>
            <a:r>
              <a:rPr lang="ru-RU" dirty="0" smtClean="0">
                <a:latin typeface="Arial Black" pitchFamily="34" charset="0"/>
              </a:rPr>
              <a:t>      </a:t>
            </a: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в</a:t>
            </a:r>
            <a:r>
              <a:rPr lang="en-US" dirty="0" smtClean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прямом </a:t>
            </a:r>
            <a:r>
              <a:rPr lang="ru-RU" dirty="0">
                <a:latin typeface="Arial Black" pitchFamily="34" charset="0"/>
              </a:rPr>
              <a:t>и переносном смысле;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видеть </a:t>
            </a:r>
            <a:r>
              <a:rPr lang="ru-RU" dirty="0">
                <a:latin typeface="Arial Black" pitchFamily="34" charset="0"/>
              </a:rPr>
              <a:t>логические связи в предложении и между </a:t>
            </a:r>
            <a:r>
              <a:rPr lang="en-US" dirty="0" smtClean="0">
                <a:latin typeface="Arial Black" pitchFamily="34" charset="0"/>
              </a:rPr>
              <a:t> </a:t>
            </a:r>
          </a:p>
          <a:p>
            <a:r>
              <a:rPr lang="en-US" dirty="0">
                <a:latin typeface="Arial Black" pitchFamily="34" charset="0"/>
              </a:rPr>
              <a:t> </a:t>
            </a:r>
            <a:r>
              <a:rPr lang="en-US" dirty="0" smtClean="0">
                <a:latin typeface="Arial Black" pitchFamily="34" charset="0"/>
              </a:rPr>
              <a:t>   </a:t>
            </a:r>
            <a:r>
              <a:rPr lang="ru-RU" dirty="0" smtClean="0">
                <a:latin typeface="Arial Black" pitchFamily="34" charset="0"/>
              </a:rPr>
              <a:t>частями </a:t>
            </a:r>
            <a:r>
              <a:rPr lang="ru-RU" dirty="0">
                <a:latin typeface="Arial Black" pitchFamily="34" charset="0"/>
              </a:rPr>
              <a:t>текста;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использовать </a:t>
            </a:r>
            <a:r>
              <a:rPr lang="ru-RU" dirty="0">
                <a:latin typeface="Arial Black" pitchFamily="34" charset="0"/>
              </a:rPr>
              <a:t>языковую догадку;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dirty="0" smtClean="0">
                <a:latin typeface="Arial Black" pitchFamily="34" charset="0"/>
              </a:rPr>
              <a:t>делать </a:t>
            </a:r>
            <a:r>
              <a:rPr lang="ru-RU" dirty="0">
                <a:latin typeface="Arial Black" pitchFamily="34" charset="0"/>
              </a:rPr>
              <a:t>выводы из </a:t>
            </a:r>
            <a:r>
              <a:rPr lang="ru-RU" dirty="0" smtClean="0">
                <a:latin typeface="Arial Black" pitchFamily="34" charset="0"/>
              </a:rPr>
              <a:t>прочитанного</a:t>
            </a:r>
            <a:r>
              <a:rPr lang="ru-RU" dirty="0">
                <a:latin typeface="Arial Black" pitchFamily="34" charset="0"/>
              </a:rPr>
              <a:t>.	</a:t>
            </a:r>
          </a:p>
          <a:p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2302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76673"/>
            <a:ext cx="8208912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dirty="0">
                <a:latin typeface="Arial Black" pitchFamily="34" charset="0"/>
              </a:rPr>
              <a:t>Типичные </a:t>
            </a:r>
            <a:r>
              <a:rPr lang="ru-RU" sz="3600" dirty="0" smtClean="0">
                <a:latin typeface="Arial Black" pitchFamily="34" charset="0"/>
              </a:rPr>
              <a:t>ошибки в ЕГЭ</a:t>
            </a:r>
          </a:p>
          <a:p>
            <a:pPr algn="ctr"/>
            <a:endParaRPr lang="ru-RU" sz="3600" dirty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 smtClean="0">
                <a:latin typeface="Arial Black" pitchFamily="34" charset="0"/>
              </a:rPr>
              <a:t>Экзаменуемые </a:t>
            </a:r>
            <a:r>
              <a:rPr lang="ru-RU" dirty="0">
                <a:latin typeface="Arial Black" pitchFamily="34" charset="0"/>
              </a:rPr>
              <a:t>неверно заполняют бланк ответов: заносят в него лишние символы или заносят ответ в неправильные позиции; 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Arial Black" pitchFamily="34" charset="0"/>
              </a:rPr>
              <a:t>Н</a:t>
            </a:r>
            <a:r>
              <a:rPr lang="ru-RU" dirty="0" smtClean="0">
                <a:latin typeface="Arial Black" pitchFamily="34" charset="0"/>
              </a:rPr>
              <a:t>еправильно </a:t>
            </a:r>
            <a:r>
              <a:rPr lang="ru-RU" dirty="0">
                <a:latin typeface="Arial Black" pitchFamily="34" charset="0"/>
              </a:rPr>
              <a:t>определяют ключевые слова, соответствующие теме текста; 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Arial Black" pitchFamily="34" charset="0"/>
              </a:rPr>
              <a:t>П</a:t>
            </a:r>
            <a:r>
              <a:rPr lang="ru-RU" dirty="0" smtClean="0">
                <a:latin typeface="Arial Black" pitchFamily="34" charset="0"/>
              </a:rPr>
              <a:t>ренебрегают </a:t>
            </a:r>
            <a:r>
              <a:rPr lang="ru-RU" dirty="0">
                <a:latin typeface="Arial Black" pitchFamily="34" charset="0"/>
              </a:rPr>
              <a:t>контекстом и дают ответ на тестовый вопрос, основываясь на значении отдельного </a:t>
            </a:r>
            <a:r>
              <a:rPr lang="ru-RU" dirty="0" smtClean="0">
                <a:latin typeface="Arial Black" pitchFamily="34" charset="0"/>
              </a:rPr>
              <a:t>слова;</a:t>
            </a:r>
          </a:p>
          <a:p>
            <a:pPr marL="342900" indent="-342900">
              <a:buFont typeface="+mj-lt"/>
              <a:buAutoNum type="arabicPeriod"/>
            </a:pP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Arial Black" pitchFamily="34" charset="0"/>
              </a:rPr>
              <a:t>С</a:t>
            </a:r>
            <a:r>
              <a:rPr lang="ru-RU" dirty="0" smtClean="0">
                <a:latin typeface="Arial Black" pitchFamily="34" charset="0"/>
              </a:rPr>
              <a:t>тараются </a:t>
            </a:r>
            <a:r>
              <a:rPr lang="ru-RU" dirty="0">
                <a:latin typeface="Arial Black" pitchFamily="34" charset="0"/>
              </a:rPr>
              <a:t>найти в тексте лексику, использованную в вопросе, не пытаясь подобрать синонимы или синонимичные выражения к словам из текста; </a:t>
            </a: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endParaRPr lang="ru-RU" dirty="0" smtClean="0">
              <a:latin typeface="Arial Black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ru-RU" dirty="0">
                <a:latin typeface="Arial Black" pitchFamily="34" charset="0"/>
              </a:rPr>
              <a:t>В</a:t>
            </a:r>
            <a:r>
              <a:rPr lang="ru-RU" dirty="0" smtClean="0">
                <a:latin typeface="Arial Black" pitchFamily="34" charset="0"/>
              </a:rPr>
              <a:t>ыбирают </a:t>
            </a:r>
            <a:r>
              <a:rPr lang="ru-RU" dirty="0">
                <a:latin typeface="Arial Black" pitchFamily="34" charset="0"/>
              </a:rPr>
              <a:t>ответ в задании В3, основываясь только на структуре или только на содержании изъятой из текста фразы. </a:t>
            </a:r>
            <a:endParaRPr lang="ru-RU" dirty="0">
              <a:effectLst/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07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-82544" y="476672"/>
            <a:ext cx="9218094" cy="734047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2400" dirty="0" smtClean="0">
                <a:latin typeface="Arial Black" pitchFamily="34" charset="0"/>
                <a:cs typeface="Times New Roman" pitchFamily="18" charset="0"/>
              </a:rPr>
              <a:t>Развитие умения читать</a:t>
            </a:r>
          </a:p>
          <a:p>
            <a:pPr algn="ctr"/>
            <a:endParaRPr lang="ru-RU" sz="2400" dirty="0" smtClean="0">
              <a:latin typeface="Arial Black" pitchFamily="34" charset="0"/>
              <a:cs typeface="Times New Roman" pitchFamily="18" charset="0"/>
            </a:endParaRPr>
          </a:p>
          <a:p>
            <a:pPr marL="342900" indent="-342900" algn="ctr">
              <a:buFont typeface="+mj-lt"/>
              <a:buAutoNum type="arabicPeriod"/>
            </a:pP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Увеличивать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оперативную единицу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восприятия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</a:t>
            </a:r>
          </a:p>
          <a:p>
            <a:pPr algn="ctr"/>
            <a:r>
              <a:rPr lang="ru-RU" dirty="0">
                <a:latin typeface="Arial Black" pitchFamily="34" charset="0"/>
                <a:cs typeface="Times New Roman" pitchFamily="18" charset="0"/>
              </a:rPr>
              <a:t>о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бучать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мгновенно соотносить форму воспринимаемого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с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его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значением.</a:t>
            </a:r>
          </a:p>
          <a:p>
            <a:pPr algn="ctr">
              <a:lnSpc>
                <a:spcPct val="150000"/>
              </a:lnSpc>
            </a:pP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2. 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умение разбираться в логико-смысловых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связях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структурную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и содержательную  антиципации.</a:t>
            </a:r>
          </a:p>
          <a:p>
            <a:pPr algn="ctr"/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3. Развивать </a:t>
            </a:r>
            <a:r>
              <a:rPr lang="ru-RU" dirty="0">
                <a:latin typeface="Arial Black" pitchFamily="34" charset="0"/>
                <a:cs typeface="Times New Roman" pitchFamily="18" charset="0"/>
              </a:rPr>
              <a:t>умение догадываться о значении </a:t>
            </a:r>
            <a:endParaRPr lang="ru-RU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неизвестных единиц</a:t>
            </a:r>
            <a:r>
              <a:rPr lang="en-US" dirty="0" smtClean="0">
                <a:latin typeface="Arial Black" pitchFamily="34" charset="0"/>
                <a:cs typeface="Times New Roman" pitchFamily="18" charset="0"/>
              </a:rPr>
              <a:t>;</a:t>
            </a:r>
          </a:p>
          <a:p>
            <a:pPr algn="ctr"/>
            <a:r>
              <a:rPr lang="ru-RU" dirty="0">
                <a:latin typeface="Arial Black" pitchFamily="34" charset="0"/>
                <a:cs typeface="Times New Roman" pitchFamily="18" charset="0"/>
              </a:rPr>
              <a:t>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  развивать умение игнорировать неизвестное, </a:t>
            </a:r>
          </a:p>
          <a:p>
            <a:pPr algn="ctr"/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если оно не мешает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    </a:t>
            </a:r>
            <a:r>
              <a:rPr lang="ru-RU" dirty="0" smtClean="0">
                <a:latin typeface="Arial Black" pitchFamily="34" charset="0"/>
                <a:cs typeface="Times New Roman" pitchFamily="18" charset="0"/>
              </a:rPr>
              <a:t>пониманию в целом.</a:t>
            </a:r>
          </a:p>
          <a:p>
            <a:pPr marL="342900" indent="-342900">
              <a:buFont typeface="+mj-lt"/>
              <a:buAutoNum type="arabicPeriod"/>
            </a:pPr>
            <a:endParaRPr lang="ru-RU" dirty="0">
              <a:latin typeface="Arial Black" pitchFamily="34" charset="0"/>
              <a:cs typeface="Times New Roman" pitchFamily="18" charset="0"/>
            </a:endParaRPr>
          </a:p>
          <a:p>
            <a:endParaRPr lang="ru-RU" dirty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 smtClean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 smtClean="0">
              <a:latin typeface="Arial Black" pitchFamily="34" charset="0"/>
              <a:cs typeface="Times New Roman" pitchFamily="18" charset="0"/>
            </a:endParaRPr>
          </a:p>
          <a:p>
            <a:endParaRPr lang="ru-RU" sz="3600" b="1" dirty="0"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2712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9552" y="26064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sz="2800" dirty="0">
              <a:latin typeface="Arial Black" pitchFamily="34" charset="0"/>
            </a:endParaRPr>
          </a:p>
          <a:p>
            <a:pPr algn="ctr"/>
            <a:r>
              <a:rPr lang="ru-RU" sz="2800" u="sng" dirty="0" smtClean="0">
                <a:latin typeface="Arial Black" pitchFamily="34" charset="0"/>
              </a:rPr>
              <a:t>Обучая </a:t>
            </a:r>
            <a:r>
              <a:rPr lang="ru-RU" sz="2800" u="sng" dirty="0">
                <a:latin typeface="Arial Black" pitchFamily="34" charset="0"/>
              </a:rPr>
              <a:t>детей чтению на английском языке, учитель должен учить </a:t>
            </a:r>
            <a:r>
              <a:rPr lang="ru-RU" sz="2800" u="sng" dirty="0" smtClean="0">
                <a:latin typeface="Arial Black" pitchFamily="34" charset="0"/>
              </a:rPr>
              <a:t>их</a:t>
            </a:r>
          </a:p>
          <a:p>
            <a:pPr algn="ctr"/>
            <a:endParaRPr lang="ru-RU" sz="2800" dirty="0">
              <a:latin typeface="Arial Black" pitchFamily="34" charset="0"/>
            </a:endParaRPr>
          </a:p>
          <a:p>
            <a:pPr algn="ctr"/>
            <a:r>
              <a:rPr lang="ru-RU" sz="2800" dirty="0" smtClean="0">
                <a:latin typeface="Arial Black" pitchFamily="34" charset="0"/>
              </a:rPr>
              <a:t> </a:t>
            </a:r>
            <a:r>
              <a:rPr lang="ru-RU" sz="3200" dirty="0">
                <a:latin typeface="Arial Black" pitchFamily="34" charset="0"/>
              </a:rPr>
              <a:t>декодировать письменный язык, выделять общий смысл текста, находить запрашиваемую информацию, </a:t>
            </a:r>
            <a:endParaRPr lang="ru-RU" sz="3200" dirty="0" smtClean="0">
              <a:latin typeface="Arial Black" pitchFamily="34" charset="0"/>
            </a:endParaRPr>
          </a:p>
          <a:p>
            <a:pPr algn="ctr"/>
            <a:r>
              <a:rPr lang="ru-RU" sz="3200" dirty="0" smtClean="0">
                <a:latin typeface="Arial Black" pitchFamily="34" charset="0"/>
              </a:rPr>
              <a:t>делать </a:t>
            </a:r>
            <a:r>
              <a:rPr lang="ru-RU" sz="3200" dirty="0">
                <a:latin typeface="Arial Black" pitchFamily="34" charset="0"/>
              </a:rPr>
              <a:t>выводы о скрытом контексте текста и понимать намерения автора.</a:t>
            </a:r>
            <a:endParaRPr lang="ru-RU" sz="3200" dirty="0">
              <a:effectLst/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35028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332656"/>
            <a:ext cx="8748464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</a:rPr>
              <a:t>План :</a:t>
            </a:r>
          </a:p>
          <a:p>
            <a:pPr algn="ctr"/>
            <a:endParaRPr lang="ru-RU" sz="3600" b="1" dirty="0" smtClean="0">
              <a:latin typeface="Arial Black" pitchFamily="34" charset="0"/>
            </a:endParaRPr>
          </a:p>
          <a:p>
            <a:pPr>
              <a:lnSpc>
                <a:spcPct val="150000"/>
              </a:lnSpc>
              <a:buFont typeface="+mj-lt"/>
              <a:buAutoNum type="arabicPeriod"/>
            </a:pP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> Определение понятия «умение читать».</a:t>
            </a:r>
            <a:r>
              <a:rPr lang="ru-RU" dirty="0">
                <a:latin typeface="Arial Black" pitchFamily="34" charset="0"/>
              </a:rPr>
              <a:t> Чтение как </a:t>
            </a:r>
            <a:r>
              <a:rPr lang="ru-RU" dirty="0" smtClean="0">
                <a:latin typeface="Arial Black" pitchFamily="34" charset="0"/>
              </a:rPr>
              <a:t>        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самостоятельный </a:t>
            </a:r>
            <a:r>
              <a:rPr lang="ru-RU" dirty="0">
                <a:latin typeface="Arial Black" pitchFamily="34" charset="0"/>
              </a:rPr>
              <a:t>вид речевой деятельности.</a:t>
            </a:r>
            <a:endParaRPr lang="ru-RU" b="1" dirty="0" smtClean="0">
              <a:latin typeface="Arial Black" pitchFamily="34" charset="0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>2. </a:t>
            </a:r>
            <a:r>
              <a:rPr lang="ru-RU" dirty="0" smtClean="0">
                <a:latin typeface="Arial Black" pitchFamily="34" charset="0"/>
              </a:rPr>
              <a:t>Цели </a:t>
            </a:r>
            <a:r>
              <a:rPr lang="ru-RU" dirty="0">
                <a:latin typeface="Arial Black" pitchFamily="34" charset="0"/>
              </a:rPr>
              <a:t>обучения чтению в соответствии с требованиями </a:t>
            </a:r>
            <a:r>
              <a:rPr lang="ru-RU" dirty="0" smtClean="0">
                <a:latin typeface="Arial Black" pitchFamily="34" charset="0"/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стандарта </a:t>
            </a:r>
            <a:r>
              <a:rPr lang="ru-RU" dirty="0">
                <a:latin typeface="Arial Black" pitchFamily="34" charset="0"/>
              </a:rPr>
              <a:t>и программ по иностранным </a:t>
            </a:r>
            <a:r>
              <a:rPr lang="ru-RU" dirty="0" smtClean="0">
                <a:latin typeface="Arial Black" pitchFamily="34" charset="0"/>
              </a:rPr>
              <a:t>языкам.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 Black" pitchFamily="34" charset="0"/>
              </a:rPr>
              <a:t>3. Классификация </a:t>
            </a:r>
            <a:r>
              <a:rPr lang="ru-RU" dirty="0">
                <a:latin typeface="Arial Black" pitchFamily="34" charset="0"/>
              </a:rPr>
              <a:t>видов чтения. </a:t>
            </a:r>
            <a:endParaRPr lang="ru-RU" b="1" dirty="0">
              <a:latin typeface="Arial Black" pitchFamily="34" charset="0"/>
              <a:cs typeface="Times New Roman" pitchFamily="18" charset="0"/>
            </a:endParaRPr>
          </a:p>
          <a:p>
            <a:pPr lvl="0">
              <a:lnSpc>
                <a:spcPct val="150000"/>
              </a:lnSpc>
            </a:pPr>
            <a:r>
              <a:rPr lang="ru-RU" b="1" dirty="0">
                <a:latin typeface="Arial Black" pitchFamily="34" charset="0"/>
                <a:cs typeface="Times New Roman" pitchFamily="18" charset="0"/>
              </a:rPr>
              <a:t>4</a:t>
            </a: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>. Задачи урока - развития </a:t>
            </a:r>
            <a:r>
              <a:rPr lang="ru-RU" b="1" dirty="0">
                <a:latin typeface="Arial Black" pitchFamily="34" charset="0"/>
                <a:cs typeface="Times New Roman" pitchFamily="18" charset="0"/>
              </a:rPr>
              <a:t>умения </a:t>
            </a: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>читать.</a:t>
            </a:r>
            <a:r>
              <a:rPr lang="ru-RU" dirty="0">
                <a:latin typeface="Arial Black" pitchFamily="34" charset="0"/>
              </a:rPr>
              <a:t> </a:t>
            </a:r>
            <a:endParaRPr lang="ru-RU" dirty="0" smtClean="0">
              <a:latin typeface="Arial Black" pitchFamily="34" charset="0"/>
            </a:endParaRPr>
          </a:p>
          <a:p>
            <a:pPr lvl="0">
              <a:lnSpc>
                <a:spcPct val="150000"/>
              </a:lnSpc>
            </a:pPr>
            <a:r>
              <a:rPr lang="ru-RU" b="1" dirty="0">
                <a:latin typeface="Arial Black" pitchFamily="34" charset="0"/>
                <a:cs typeface="Times New Roman" pitchFamily="18" charset="0"/>
              </a:rPr>
              <a:t>5</a:t>
            </a:r>
            <a:r>
              <a:rPr lang="ru-RU" b="1" dirty="0" smtClean="0">
                <a:latin typeface="Arial Black" pitchFamily="34" charset="0"/>
                <a:cs typeface="Times New Roman" pitchFamily="18" charset="0"/>
              </a:rPr>
              <a:t>.</a:t>
            </a:r>
            <a:r>
              <a:rPr lang="ru-RU" dirty="0" smtClean="0">
                <a:latin typeface="Arial Black" pitchFamily="34" charset="0"/>
              </a:rPr>
              <a:t> Формирование </a:t>
            </a:r>
            <a:r>
              <a:rPr lang="ru-RU" dirty="0">
                <a:latin typeface="Arial Black" pitchFamily="34" charset="0"/>
              </a:rPr>
              <a:t>техники чтения на начальном этапе.</a:t>
            </a:r>
          </a:p>
          <a:p>
            <a:pPr>
              <a:lnSpc>
                <a:spcPct val="150000"/>
              </a:lnSpc>
            </a:pPr>
            <a:r>
              <a:rPr lang="ru-RU" dirty="0" smtClean="0">
                <a:latin typeface="Arial Black" pitchFamily="34" charset="0"/>
              </a:rPr>
              <a:t>6. </a:t>
            </a:r>
            <a:r>
              <a:rPr lang="ru-RU" dirty="0">
                <a:latin typeface="Arial Black" pitchFamily="34" charset="0"/>
              </a:rPr>
              <a:t>Обучение различным видам чтения</a:t>
            </a:r>
            <a:r>
              <a:rPr lang="ru-RU" dirty="0" smtClean="0">
                <a:latin typeface="Arial Black" pitchFamily="34" charset="0"/>
              </a:rPr>
              <a:t>.</a:t>
            </a:r>
            <a:r>
              <a:rPr lang="ru-RU" dirty="0">
                <a:latin typeface="Arial Black" pitchFamily="34" charset="0"/>
              </a:rPr>
              <a:t> Этапы работы над </a:t>
            </a:r>
            <a:r>
              <a:rPr lang="ru-RU" dirty="0" smtClean="0">
                <a:latin typeface="Arial Black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текстом</a:t>
            </a:r>
            <a:r>
              <a:rPr lang="ru-RU" dirty="0">
                <a:latin typeface="Arial Black" pitchFamily="34" charset="0"/>
              </a:rPr>
              <a:t>.</a:t>
            </a:r>
          </a:p>
          <a:p>
            <a:pPr lvl="0">
              <a:lnSpc>
                <a:spcPct val="150000"/>
              </a:lnSpc>
            </a:pPr>
            <a:r>
              <a:rPr lang="ru-RU" dirty="0">
                <a:latin typeface="Arial Black" pitchFamily="34" charset="0"/>
              </a:rPr>
              <a:t>7</a:t>
            </a:r>
            <a:r>
              <a:rPr lang="ru-RU" dirty="0" smtClean="0">
                <a:latin typeface="Arial Black" pitchFamily="34" charset="0"/>
              </a:rPr>
              <a:t>. </a:t>
            </a:r>
            <a:r>
              <a:rPr lang="ru-RU" dirty="0">
                <a:latin typeface="Arial Black" pitchFamily="34" charset="0"/>
              </a:rPr>
              <a:t>ЕГЭ как контроль сформированности навыков и умений    </a:t>
            </a:r>
          </a:p>
          <a:p>
            <a:pPr lvl="0">
              <a:lnSpc>
                <a:spcPct val="150000"/>
              </a:lnSpc>
            </a:pPr>
            <a:r>
              <a:rPr lang="ru-RU" dirty="0">
                <a:latin typeface="Arial Black" pitchFamily="34" charset="0"/>
              </a:rPr>
              <a:t>    читать</a:t>
            </a:r>
            <a:r>
              <a:rPr lang="ru-RU" dirty="0" smtClean="0">
                <a:latin typeface="Arial Black" pitchFamily="34" charset="0"/>
              </a:rPr>
              <a:t>.</a:t>
            </a:r>
            <a:endParaRPr lang="ru-RU" dirty="0">
              <a:latin typeface="Arial Black" pitchFamily="34" charset="0"/>
            </a:endParaRPr>
          </a:p>
          <a:p>
            <a:pPr lvl="0">
              <a:lnSpc>
                <a:spcPct val="150000"/>
              </a:lnSpc>
            </a:pPr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5108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545340"/>
            <a:ext cx="8784976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Arial Black" pitchFamily="34" charset="0"/>
              </a:rPr>
              <a:t>В </a:t>
            </a:r>
            <a:r>
              <a:rPr lang="ru-RU" sz="2000" dirty="0" smtClean="0">
                <a:latin typeface="Arial Black" pitchFamily="34" charset="0"/>
              </a:rPr>
              <a:t>современной </a:t>
            </a:r>
            <a:r>
              <a:rPr lang="ru-RU" sz="2000" dirty="0">
                <a:latin typeface="Arial Black" pitchFamily="34" charset="0"/>
              </a:rPr>
              <a:t>мировой практике умение читать определяется как </a:t>
            </a:r>
            <a:endParaRPr lang="ru-RU" sz="2000" dirty="0" smtClean="0">
              <a:latin typeface="Arial Black" pitchFamily="34" charset="0"/>
            </a:endParaRPr>
          </a:p>
          <a:p>
            <a:pPr algn="ctr"/>
            <a:endParaRPr lang="ru-RU" sz="2000" dirty="0"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«</a:t>
            </a:r>
            <a:r>
              <a:rPr lang="ru-RU" sz="2800" dirty="0">
                <a:latin typeface="Arial Black" pitchFamily="34" charset="0"/>
              </a:rPr>
              <a:t>способность человека к осмыслению письменных текстов и рефлексии на </a:t>
            </a:r>
            <a:endParaRPr lang="ru-RU" sz="2800" dirty="0" smtClean="0"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них</a:t>
            </a:r>
            <a:r>
              <a:rPr lang="ru-RU" sz="2800" dirty="0">
                <a:latin typeface="Arial Black" pitchFamily="34" charset="0"/>
              </a:rPr>
              <a:t>, </a:t>
            </a:r>
            <a:endParaRPr lang="ru-RU" sz="2800" dirty="0" smtClean="0">
              <a:latin typeface="Arial Black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ru-RU" sz="2800" dirty="0" smtClean="0">
                <a:latin typeface="Arial Black" pitchFamily="34" charset="0"/>
              </a:rPr>
              <a:t>к </a:t>
            </a:r>
            <a:r>
              <a:rPr lang="ru-RU" sz="2800" dirty="0">
                <a:latin typeface="Arial Black" pitchFamily="34" charset="0"/>
              </a:rPr>
              <a:t>использованию их содержания для достижения собственных целей, развития знаний и возможностей, для активного участия в жизни общества». </a:t>
            </a:r>
          </a:p>
        </p:txBody>
      </p:sp>
    </p:spTree>
    <p:extLst>
      <p:ext uri="{BB962C8B-B14F-4D97-AF65-F5344CB8AC3E}">
        <p14:creationId xmlns:p14="http://schemas.microsoft.com/office/powerpoint/2010/main" val="167830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590948" y="153506"/>
            <a:ext cx="400462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>
                <a:latin typeface="Arial Black" pitchFamily="34" charset="0"/>
                <a:cs typeface="Times New Roman" pitchFamily="18" charset="0"/>
              </a:rPr>
              <a:t>Умение читать</a:t>
            </a:r>
          </a:p>
        </p:txBody>
      </p:sp>
      <p:sp>
        <p:nvSpPr>
          <p:cNvPr id="6" name="Стрелка вверх 5"/>
          <p:cNvSpPr/>
          <p:nvPr/>
        </p:nvSpPr>
        <p:spPr>
          <a:xfrm>
            <a:off x="1187624" y="3717032"/>
            <a:ext cx="6811271" cy="3024336"/>
          </a:xfrm>
          <a:prstGeom prst="up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latin typeface="Arial Black" pitchFamily="34" charset="0"/>
              </a:rPr>
              <a:t>м</a:t>
            </a:r>
            <a:r>
              <a:rPr lang="ru-RU" dirty="0" smtClean="0">
                <a:latin typeface="Arial Black" pitchFamily="34" charset="0"/>
              </a:rPr>
              <a:t>гновенно узнавать</a:t>
            </a:r>
            <a:endParaRPr lang="ru-RU" dirty="0">
              <a:latin typeface="Arial Black" pitchFamily="34" charset="0"/>
            </a:endParaRPr>
          </a:p>
          <a:p>
            <a:pPr algn="ctr"/>
            <a:r>
              <a:rPr lang="ru-RU" dirty="0">
                <a:latin typeface="Arial Black" pitchFamily="34" charset="0"/>
              </a:rPr>
              <a:t> зрительный образ</a:t>
            </a:r>
          </a:p>
          <a:p>
            <a:pPr algn="ctr"/>
            <a:r>
              <a:rPr lang="ru-RU" dirty="0">
                <a:latin typeface="Arial Black" pitchFamily="34" charset="0"/>
              </a:rPr>
              <a:t> речевых </a:t>
            </a:r>
          </a:p>
          <a:p>
            <a:pPr algn="ctr"/>
            <a:r>
              <a:rPr lang="ru-RU" dirty="0">
                <a:latin typeface="Arial Black" pitchFamily="34" charset="0"/>
              </a:rPr>
              <a:t>единиц и </a:t>
            </a:r>
            <a:r>
              <a:rPr lang="ru-RU" dirty="0" smtClean="0">
                <a:latin typeface="Arial Black" pitchFamily="34" charset="0"/>
              </a:rPr>
              <a:t>озвучивать </a:t>
            </a:r>
            <a:r>
              <a:rPr lang="ru-RU" dirty="0">
                <a:latin typeface="Arial Black" pitchFamily="34" charset="0"/>
              </a:rPr>
              <a:t>их</a:t>
            </a:r>
          </a:p>
          <a:p>
            <a:pPr algn="ctr"/>
            <a:r>
              <a:rPr lang="ru-RU" dirty="0">
                <a:latin typeface="Arial Black" pitchFamily="34" charset="0"/>
              </a:rPr>
              <a:t>во внутренней </a:t>
            </a:r>
          </a:p>
          <a:p>
            <a:pPr algn="ctr"/>
            <a:r>
              <a:rPr lang="ru-RU" dirty="0">
                <a:latin typeface="Arial Black" pitchFamily="34" charset="0"/>
              </a:rPr>
              <a:t>или </a:t>
            </a:r>
          </a:p>
          <a:p>
            <a:pPr algn="ctr"/>
            <a:r>
              <a:rPr lang="ru-RU" dirty="0">
                <a:latin typeface="Arial Black" pitchFamily="34" charset="0"/>
              </a:rPr>
              <a:t>внешней речи</a:t>
            </a:r>
            <a:endParaRPr lang="ru-RU" dirty="0"/>
          </a:p>
        </p:txBody>
      </p:sp>
      <p:sp>
        <p:nvSpPr>
          <p:cNvPr id="7" name="Стрелка вверх 6"/>
          <p:cNvSpPr/>
          <p:nvPr/>
        </p:nvSpPr>
        <p:spPr>
          <a:xfrm>
            <a:off x="1187622" y="1052736"/>
            <a:ext cx="6811271" cy="2518538"/>
          </a:xfrm>
          <a:prstGeom prst="upArrow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07257" y="1550902"/>
            <a:ext cx="4572000" cy="1754326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endParaRPr lang="ru-RU" dirty="0" smtClean="0">
              <a:latin typeface="Arial Black" pitchFamily="34" charset="0"/>
            </a:endParaRPr>
          </a:p>
          <a:p>
            <a:pPr algn="ctr"/>
            <a:r>
              <a:rPr lang="ru-RU" dirty="0" smtClean="0">
                <a:latin typeface="Arial Black" pitchFamily="34" charset="0"/>
              </a:rPr>
              <a:t>мгновенно соотносить </a:t>
            </a:r>
            <a:endParaRPr lang="ru-RU" dirty="0">
              <a:latin typeface="Arial Black" pitchFamily="34" charset="0"/>
            </a:endParaRPr>
          </a:p>
          <a:p>
            <a:pPr algn="ctr"/>
            <a:r>
              <a:rPr lang="ru-RU" dirty="0">
                <a:latin typeface="Arial Black" pitchFamily="34" charset="0"/>
              </a:rPr>
              <a:t>лексические </a:t>
            </a:r>
            <a:r>
              <a:rPr lang="ru-RU" dirty="0" smtClean="0">
                <a:latin typeface="Arial Black" pitchFamily="34" charset="0"/>
              </a:rPr>
              <a:t>единицы </a:t>
            </a:r>
            <a:r>
              <a:rPr lang="ru-RU" dirty="0">
                <a:latin typeface="Arial Black" pitchFamily="34" charset="0"/>
              </a:rPr>
              <a:t>и</a:t>
            </a:r>
          </a:p>
          <a:p>
            <a:pPr algn="ctr"/>
            <a:r>
              <a:rPr lang="ru-RU" dirty="0" smtClean="0">
                <a:latin typeface="Arial Black" pitchFamily="34" charset="0"/>
              </a:rPr>
              <a:t>грамматическое </a:t>
            </a:r>
            <a:endParaRPr lang="ru-RU" dirty="0">
              <a:latin typeface="Arial Black" pitchFamily="34" charset="0"/>
            </a:endParaRPr>
          </a:p>
          <a:p>
            <a:pPr algn="ctr"/>
            <a:r>
              <a:rPr lang="ru-RU" dirty="0">
                <a:latin typeface="Arial Black" pitchFamily="34" charset="0"/>
              </a:rPr>
              <a:t>оформление </a:t>
            </a:r>
          </a:p>
          <a:p>
            <a:pPr algn="ctr"/>
            <a:r>
              <a:rPr lang="ru-RU" dirty="0">
                <a:latin typeface="Arial Black" pitchFamily="34" charset="0"/>
              </a:rPr>
              <a:t>с </a:t>
            </a:r>
            <a:r>
              <a:rPr lang="ru-RU" dirty="0" smtClean="0">
                <a:latin typeface="Arial Black" pitchFamily="34" charset="0"/>
              </a:rPr>
              <a:t>их </a:t>
            </a:r>
            <a:r>
              <a:rPr lang="ru-RU" dirty="0">
                <a:latin typeface="Arial Black" pitchFamily="34" charset="0"/>
              </a:rPr>
              <a:t>значением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38442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99592" y="30724"/>
            <a:ext cx="8230910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ru-RU" dirty="0" smtClean="0"/>
          </a:p>
          <a:p>
            <a:pPr algn="ctr"/>
            <a:r>
              <a:rPr lang="ru-RU" dirty="0" smtClean="0"/>
              <a:t> </a:t>
            </a:r>
            <a:r>
              <a:rPr lang="ru-RU" sz="3600" dirty="0">
                <a:latin typeface="Arial Black" pitchFamily="34" charset="0"/>
              </a:rPr>
              <a:t>7 уровней понимания: </a:t>
            </a:r>
            <a:endParaRPr lang="ru-RU" sz="3600" dirty="0" smtClean="0">
              <a:latin typeface="Arial Black" pitchFamily="34" charset="0"/>
            </a:endParaRPr>
          </a:p>
          <a:p>
            <a:pPr algn="ctr"/>
            <a:endParaRPr lang="ru-RU" sz="3600" dirty="0" smtClean="0">
              <a:latin typeface="Arial Black" pitchFamily="34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itchFamily="34" charset="0"/>
              </a:rPr>
              <a:t>Понимают </a:t>
            </a:r>
            <a:r>
              <a:rPr lang="ru-RU" dirty="0">
                <a:latin typeface="Arial Black" pitchFamily="34" charset="0"/>
              </a:rPr>
              <a:t>лишь отдельные </a:t>
            </a:r>
            <a:r>
              <a:rPr lang="ru-RU" dirty="0" smtClean="0">
                <a:latin typeface="Arial Black" pitchFamily="34" charset="0"/>
              </a:rPr>
              <a:t>слова.</a:t>
            </a:r>
          </a:p>
          <a:p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2. Понимают отдельные </a:t>
            </a:r>
            <a:r>
              <a:rPr lang="ru-RU" dirty="0">
                <a:latin typeface="Arial Black" pitchFamily="34" charset="0"/>
              </a:rPr>
              <a:t>слова и </a:t>
            </a:r>
            <a:r>
              <a:rPr lang="ru-RU" dirty="0" smtClean="0">
                <a:latin typeface="Arial Black" pitchFamily="34" charset="0"/>
              </a:rPr>
              <a:t>словосочетания.</a:t>
            </a:r>
          </a:p>
          <a:p>
            <a:endParaRPr lang="ru-RU" dirty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3. Понимают отдельные </a:t>
            </a:r>
            <a:r>
              <a:rPr lang="ru-RU" dirty="0">
                <a:latin typeface="Arial Black" pitchFamily="34" charset="0"/>
              </a:rPr>
              <a:t>предложения, которые еще не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дают возможности понять </a:t>
            </a:r>
            <a:r>
              <a:rPr lang="ru-RU" dirty="0">
                <a:latin typeface="Arial Black" pitchFamily="34" charset="0"/>
              </a:rPr>
              <a:t>смысл </a:t>
            </a:r>
            <a:r>
              <a:rPr lang="ru-RU" dirty="0" smtClean="0">
                <a:latin typeface="Arial Black" pitchFamily="34" charset="0"/>
              </a:rPr>
              <a:t>текста.</a:t>
            </a:r>
          </a:p>
          <a:p>
            <a:endParaRPr lang="ru-RU" dirty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4. </a:t>
            </a:r>
            <a:r>
              <a:rPr lang="ru-RU" dirty="0">
                <a:latin typeface="Arial Black" pitchFamily="34" charset="0"/>
              </a:rPr>
              <a:t>В</a:t>
            </a:r>
            <a:r>
              <a:rPr lang="ru-RU" dirty="0" smtClean="0">
                <a:latin typeface="Arial Black" pitchFamily="34" charset="0"/>
              </a:rPr>
              <a:t>оспринимают </a:t>
            </a:r>
            <a:r>
              <a:rPr lang="ru-RU" dirty="0">
                <a:latin typeface="Arial Black" pitchFamily="34" charset="0"/>
              </a:rPr>
              <a:t>в каждом абзаце текста </a:t>
            </a:r>
            <a:r>
              <a:rPr lang="ru-RU" dirty="0" smtClean="0">
                <a:latin typeface="Arial Black" pitchFamily="34" charset="0"/>
              </a:rPr>
              <a:t>отдельные    </a:t>
            </a: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предложения, составляющие </a:t>
            </a:r>
            <a:r>
              <a:rPr lang="ru-RU" dirty="0">
                <a:latin typeface="Arial Black" pitchFamily="34" charset="0"/>
              </a:rPr>
              <a:t>смысловое ядро, </a:t>
            </a:r>
            <a:endParaRPr lang="ru-RU" dirty="0" smtClean="0">
              <a:latin typeface="Arial Black" pitchFamily="34" charset="0"/>
            </a:endParaRP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выделяют смысловые вехи </a:t>
            </a:r>
            <a:r>
              <a:rPr lang="ru-RU" dirty="0">
                <a:latin typeface="Arial Black" pitchFamily="34" charset="0"/>
              </a:rPr>
              <a:t>и </a:t>
            </a:r>
            <a:r>
              <a:rPr lang="ru-RU" dirty="0" smtClean="0">
                <a:latin typeface="Arial Black" pitchFamily="34" charset="0"/>
              </a:rPr>
              <a:t>синтаксические связи.</a:t>
            </a:r>
          </a:p>
          <a:p>
            <a:endParaRPr lang="ru-RU" dirty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5. Воспринимают все предложения </a:t>
            </a:r>
            <a:r>
              <a:rPr lang="ru-RU" dirty="0">
                <a:latin typeface="Arial Black" pitchFamily="34" charset="0"/>
              </a:rPr>
              <a:t>и </a:t>
            </a:r>
            <a:r>
              <a:rPr lang="ru-RU" dirty="0" smtClean="0">
                <a:latin typeface="Arial Black" pitchFamily="34" charset="0"/>
              </a:rPr>
              <a:t>полностью понимают   </a:t>
            </a: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содержание и смысл.</a:t>
            </a:r>
          </a:p>
          <a:p>
            <a:endParaRPr lang="ru-RU" dirty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6. Могут оценить </a:t>
            </a:r>
            <a:r>
              <a:rPr lang="ru-RU" dirty="0">
                <a:latin typeface="Arial Black" pitchFamily="34" charset="0"/>
              </a:rPr>
              <a:t>и </a:t>
            </a:r>
            <a:r>
              <a:rPr lang="ru-RU" dirty="0" smtClean="0">
                <a:latin typeface="Arial Black" pitchFamily="34" charset="0"/>
              </a:rPr>
              <a:t>понять эмоциональную окраску.</a:t>
            </a:r>
          </a:p>
          <a:p>
            <a:endParaRPr lang="ru-RU" dirty="0" smtClean="0">
              <a:latin typeface="Arial Black" pitchFamily="34" charset="0"/>
            </a:endParaRPr>
          </a:p>
          <a:p>
            <a:r>
              <a:rPr lang="ru-RU" dirty="0" smtClean="0">
                <a:latin typeface="Arial Black" pitchFamily="34" charset="0"/>
              </a:rPr>
              <a:t>7. Могут обобщить идейно-тематическое содержание </a:t>
            </a:r>
          </a:p>
          <a:p>
            <a:r>
              <a:rPr lang="ru-RU" dirty="0">
                <a:latin typeface="Arial Black" pitchFamily="34" charset="0"/>
              </a:rPr>
              <a:t> </a:t>
            </a:r>
            <a:r>
              <a:rPr lang="ru-RU" dirty="0" smtClean="0">
                <a:latin typeface="Arial Black" pitchFamily="34" charset="0"/>
              </a:rPr>
              <a:t>   текста и связь </a:t>
            </a:r>
            <a:r>
              <a:rPr lang="ru-RU" dirty="0">
                <a:latin typeface="Arial Black" pitchFamily="34" charset="0"/>
              </a:rPr>
              <a:t>его </a:t>
            </a:r>
            <a:r>
              <a:rPr lang="ru-RU" dirty="0" smtClean="0">
                <a:latin typeface="Arial Black" pitchFamily="34" charset="0"/>
              </a:rPr>
              <a:t>с </a:t>
            </a:r>
            <a:r>
              <a:rPr lang="ru-RU" dirty="0">
                <a:latin typeface="Arial Black" pitchFamily="34" charset="0"/>
              </a:rPr>
              <a:t>общим направлением </a:t>
            </a:r>
            <a:r>
              <a:rPr lang="ru-RU" dirty="0" smtClean="0">
                <a:latin typeface="Arial Black" pitchFamily="34" charset="0"/>
              </a:rPr>
              <a:t>произведения.</a:t>
            </a:r>
            <a:endParaRPr lang="ru-RU" dirty="0">
              <a:latin typeface="Arial Black" pitchFamily="34" charset="0"/>
            </a:endParaRPr>
          </a:p>
          <a:p>
            <a:endParaRPr lang="ru-RU" dirty="0" smtClean="0">
              <a:latin typeface="Arial Black" pitchFamily="34" charset="0"/>
            </a:endParaRPr>
          </a:p>
          <a:p>
            <a:endParaRPr lang="ru-RU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194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615174"/>
            <a:ext cx="57310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Чтение на уроке </a:t>
            </a:r>
          </a:p>
          <a:p>
            <a:pPr algn="ctr"/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английского языка : </a:t>
            </a:r>
            <a:endParaRPr lang="ru-RU" sz="36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95536" y="2348880"/>
            <a:ext cx="3549370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 Самостоятельный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вид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речевой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деятельности</a:t>
            </a:r>
            <a:endParaRPr lang="ru-RU" sz="24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0401" y="2384051"/>
            <a:ext cx="49535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Средство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формирования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и контроля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смежных речевых умений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и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языковых навыков</a:t>
            </a:r>
            <a:endParaRPr lang="ru-RU" sz="2400" b="1" dirty="0"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34246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6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87" y="24586"/>
            <a:ext cx="6942141" cy="2455235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duotone>
              <a:prstClr val="black"/>
              <a:srgbClr val="D9C3A5">
                <a:tint val="50000"/>
                <a:satMod val="18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9187" y="2348880"/>
            <a:ext cx="6942141" cy="43244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6448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835696" y="615174"/>
            <a:ext cx="573105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Чтение на уроке </a:t>
            </a:r>
          </a:p>
          <a:p>
            <a:pPr algn="ctr"/>
            <a:r>
              <a:rPr lang="ru-RU" sz="3600" b="1" dirty="0" smtClean="0">
                <a:latin typeface="Arial Black" pitchFamily="34" charset="0"/>
                <a:cs typeface="Times New Roman" pitchFamily="18" charset="0"/>
              </a:rPr>
              <a:t>английского языка : </a:t>
            </a:r>
            <a:endParaRPr lang="ru-RU" sz="36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7544" y="2348880"/>
            <a:ext cx="344677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Самостоятельный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вид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речевой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деятельности</a:t>
            </a:r>
            <a:endParaRPr lang="ru-RU" sz="2400" b="1" dirty="0">
              <a:latin typeface="Arial Black" pitchFamily="34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190401" y="2384051"/>
            <a:ext cx="4953599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Средство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формирования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и контроля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смежных речевых умений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и </a:t>
            </a:r>
          </a:p>
          <a:p>
            <a:pPr algn="ctr"/>
            <a:r>
              <a:rPr lang="ru-RU" sz="2400" b="1" dirty="0" smtClean="0">
                <a:latin typeface="Arial Black" pitchFamily="34" charset="0"/>
                <a:cs typeface="Times New Roman" pitchFamily="18" charset="0"/>
              </a:rPr>
              <a:t>языковых навыков</a:t>
            </a:r>
            <a:endParaRPr lang="ru-RU" sz="2400" b="1" dirty="0">
              <a:latin typeface="Arial Black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71876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xit" presetSubtype="32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ircle(out)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79512" y="548680"/>
            <a:ext cx="8784976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latin typeface="Arial Black" pitchFamily="34" charset="0"/>
                <a:cs typeface="Times New Roman" pitchFamily="18" charset="0"/>
              </a:rPr>
              <a:t>ОБРАЗОВАТЕЛЬНЫЙ СТАНДАРТ ОСНОВНОГО ОБЩЕГО</a:t>
            </a:r>
          </a:p>
          <a:p>
            <a:pPr algn="ctr"/>
            <a:r>
              <a:rPr lang="ru-RU" sz="1400" b="1" dirty="0" smtClean="0">
                <a:latin typeface="Arial Black" pitchFamily="34" charset="0"/>
                <a:cs typeface="Times New Roman" pitchFamily="18" charset="0"/>
              </a:rPr>
              <a:t>ОБРАЗОВАНИЯ ПО ИНОСТРАННОМУ ЯЗЫКУ</a:t>
            </a:r>
          </a:p>
          <a:p>
            <a:pPr algn="ctr"/>
            <a:endParaRPr lang="ru-RU" sz="1400" b="1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Arial Black" pitchFamily="34" charset="0"/>
              <a:cs typeface="Times New Roman" pitchFamily="18" charset="0"/>
            </a:endParaRPr>
          </a:p>
          <a:p>
            <a:pPr algn="ctr"/>
            <a:endParaRPr lang="ru-RU" sz="1400" b="1" dirty="0" smtClean="0">
              <a:latin typeface="Arial Black" pitchFamily="34" charset="0"/>
              <a:cs typeface="Times New Roman" pitchFamily="18" charset="0"/>
            </a:endParaRPr>
          </a:p>
          <a:p>
            <a:r>
              <a:rPr lang="ru-RU" sz="1400" b="1" dirty="0" smtClean="0">
                <a:latin typeface="Arial Black" pitchFamily="34" charset="0"/>
              </a:rPr>
              <a:t>       </a:t>
            </a:r>
            <a:r>
              <a:rPr lang="en-US" sz="1400" b="1" u="sng" dirty="0" smtClean="0">
                <a:latin typeface="Arial Black" pitchFamily="34" charset="0"/>
              </a:rPr>
              <a:t>Skimming for gist</a:t>
            </a:r>
            <a:r>
              <a:rPr lang="ru-RU" sz="1400" b="1" dirty="0" smtClean="0">
                <a:latin typeface="Arial Black" pitchFamily="34" charset="0"/>
              </a:rPr>
              <a:t>. </a:t>
            </a:r>
          </a:p>
          <a:p>
            <a:r>
              <a:rPr lang="ru-RU" sz="1400" b="1" dirty="0">
                <a:latin typeface="Arial Black" pitchFamily="34" charset="0"/>
              </a:rPr>
              <a:t> </a:t>
            </a:r>
            <a:r>
              <a:rPr lang="ru-RU" sz="1400" b="1" dirty="0" smtClean="0">
                <a:latin typeface="Arial Black" pitchFamily="34" charset="0"/>
              </a:rPr>
              <a:t>      </a:t>
            </a:r>
            <a:r>
              <a:rPr lang="ru-RU" sz="1400" dirty="0" smtClean="0">
                <a:latin typeface="Arial Black" pitchFamily="34" charset="0"/>
              </a:rPr>
              <a:t>Чтение с пониманием основного содержания (ознакомительное)</a:t>
            </a:r>
          </a:p>
          <a:p>
            <a:r>
              <a:rPr lang="ru-RU" sz="1400" dirty="0">
                <a:latin typeface="Arial Black" pitchFamily="34" charset="0"/>
              </a:rPr>
              <a:t> </a:t>
            </a:r>
            <a:r>
              <a:rPr lang="ru-RU" sz="1400" dirty="0" smtClean="0">
                <a:latin typeface="Arial Black" pitchFamily="34" charset="0"/>
              </a:rPr>
              <a:t>      Цель: научить 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  - определять тему, содержание текста по заголовку;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  - выделять основную мысль;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  - выбирать главные факты из текста, опуская второстепенные;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  - устанавливать логическую последовательность основных фактов.</a:t>
            </a:r>
          </a:p>
          <a:p>
            <a:endParaRPr lang="ru-RU" sz="1400" dirty="0" smtClean="0">
              <a:latin typeface="Arial Black" pitchFamily="34" charset="0"/>
            </a:endParaRPr>
          </a:p>
          <a:p>
            <a:endParaRPr lang="ru-RU" sz="1400" dirty="0" smtClean="0">
              <a:latin typeface="Arial Black" pitchFamily="34" charset="0"/>
            </a:endParaRPr>
          </a:p>
          <a:p>
            <a:r>
              <a:rPr lang="ru-RU" sz="1400" b="1" dirty="0" smtClean="0">
                <a:latin typeface="Arial Black" pitchFamily="34" charset="0"/>
              </a:rPr>
              <a:t>     </a:t>
            </a:r>
            <a:r>
              <a:rPr lang="en-US" sz="1400" b="1" u="sng" dirty="0" smtClean="0">
                <a:latin typeface="Arial Black" pitchFamily="34" charset="0"/>
              </a:rPr>
              <a:t>Scanning for information</a:t>
            </a:r>
            <a:r>
              <a:rPr lang="ru-RU" sz="1400" dirty="0" smtClean="0">
                <a:latin typeface="Arial Black" pitchFamily="34" charset="0"/>
              </a:rPr>
              <a:t>. </a:t>
            </a:r>
          </a:p>
          <a:p>
            <a:r>
              <a:rPr lang="ru-RU" sz="1400" dirty="0">
                <a:latin typeface="Arial Black" pitchFamily="34" charset="0"/>
              </a:rPr>
              <a:t> </a:t>
            </a:r>
            <a:r>
              <a:rPr lang="ru-RU" sz="1400" dirty="0" smtClean="0">
                <a:latin typeface="Arial Black" pitchFamily="34" charset="0"/>
              </a:rPr>
              <a:t>    Чтение с выборочным пониманием информации (просмотровое / поисковое)</a:t>
            </a:r>
          </a:p>
          <a:p>
            <a:r>
              <a:rPr lang="ru-RU" sz="1400" dirty="0" smtClean="0">
                <a:latin typeface="Arial Black" pitchFamily="34" charset="0"/>
              </a:rPr>
              <a:t>     Цель: научить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 - просматривать текст и выбирать требуемую информацию.</a:t>
            </a:r>
          </a:p>
          <a:p>
            <a:endParaRPr lang="ru-RU" sz="1400" dirty="0" smtClean="0">
              <a:latin typeface="Arial Black" pitchFamily="34" charset="0"/>
            </a:endParaRPr>
          </a:p>
          <a:p>
            <a:endParaRPr lang="ru-RU" sz="1400" dirty="0" smtClean="0">
              <a:latin typeface="Arial Black" pitchFamily="34" charset="0"/>
            </a:endParaRPr>
          </a:p>
          <a:p>
            <a:r>
              <a:rPr lang="ru-RU" sz="1400" b="1" dirty="0" smtClean="0">
                <a:latin typeface="Arial Black" pitchFamily="34" charset="0"/>
              </a:rPr>
              <a:t>       </a:t>
            </a:r>
            <a:r>
              <a:rPr lang="en-US" sz="1400" b="1" u="sng" dirty="0" smtClean="0">
                <a:latin typeface="Arial Black" pitchFamily="34" charset="0"/>
              </a:rPr>
              <a:t>Reading for detail</a:t>
            </a:r>
            <a:r>
              <a:rPr lang="ru-RU" sz="1400" dirty="0" smtClean="0">
                <a:latin typeface="Arial Black" pitchFamily="34" charset="0"/>
              </a:rPr>
              <a:t>. </a:t>
            </a:r>
          </a:p>
          <a:p>
            <a:r>
              <a:rPr lang="ru-RU" sz="1400" dirty="0">
                <a:latin typeface="Arial Black" pitchFamily="34" charset="0"/>
              </a:rPr>
              <a:t> </a:t>
            </a:r>
            <a:r>
              <a:rPr lang="ru-RU" sz="1400" dirty="0" smtClean="0">
                <a:latin typeface="Arial Black" pitchFamily="34" charset="0"/>
              </a:rPr>
              <a:t>      Чтение с полным пониманием </a:t>
            </a:r>
            <a:r>
              <a:rPr lang="ru-RU" sz="1400" dirty="0">
                <a:latin typeface="Arial Black" pitchFamily="34" charset="0"/>
              </a:rPr>
              <a:t>содержания </a:t>
            </a:r>
            <a:r>
              <a:rPr lang="ru-RU" sz="1400" dirty="0" smtClean="0">
                <a:latin typeface="Arial Black" pitchFamily="34" charset="0"/>
              </a:rPr>
              <a:t>(изучающее)</a:t>
            </a:r>
          </a:p>
          <a:p>
            <a:r>
              <a:rPr lang="ru-RU" sz="1400" dirty="0" smtClean="0">
                <a:latin typeface="Arial Black" pitchFamily="34" charset="0"/>
              </a:rPr>
              <a:t>       Цель: научить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- полно и точно понимать содержание текста; </a:t>
            </a:r>
          </a:p>
          <a:p>
            <a:r>
              <a:rPr lang="ru-RU" sz="1400" dirty="0">
                <a:latin typeface="Arial Black" pitchFamily="34" charset="0"/>
              </a:rPr>
              <a:t> </a:t>
            </a:r>
            <a:r>
              <a:rPr lang="ru-RU" sz="1400" dirty="0" smtClean="0">
                <a:latin typeface="Arial Black" pitchFamily="34" charset="0"/>
              </a:rPr>
              <a:t>                  - оценивать полученную информацию, выражать свое мнение;</a:t>
            </a:r>
          </a:p>
          <a:p>
            <a:r>
              <a:rPr lang="ru-RU" sz="1400" dirty="0" smtClean="0">
                <a:latin typeface="Arial Black" pitchFamily="34" charset="0"/>
              </a:rPr>
              <a:t>                   - комментировать/объяснять те или иные факты, описанные в тексте.</a:t>
            </a:r>
          </a:p>
          <a:p>
            <a:endParaRPr lang="ru-RU" sz="1400" dirty="0">
              <a:latin typeface="Arial Black" pitchFamily="34" charset="0"/>
            </a:endParaRPr>
          </a:p>
          <a:p>
            <a:endParaRPr lang="ru-RU" sz="1400" dirty="0" smtClean="0">
              <a:latin typeface="Arial Black" pitchFamily="34" charset="0"/>
            </a:endParaRPr>
          </a:p>
          <a:p>
            <a:endParaRPr lang="ru-RU" sz="1400" dirty="0">
              <a:latin typeface="Arial Black" pitchFamily="34" charset="0"/>
            </a:endParaRPr>
          </a:p>
          <a:p>
            <a:endParaRPr lang="ru-RU" sz="1400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55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Горизонт">
  <a:themeElements>
    <a:clrScheme name="Горизонт">
      <a:dk1>
        <a:srgbClr val="000000"/>
      </a:dk1>
      <a:lt1>
        <a:srgbClr val="FFFFFF"/>
      </a:lt1>
      <a:dk2>
        <a:srgbClr val="1F2123"/>
      </a:dk2>
      <a:lt2>
        <a:srgbClr val="DC9E1F"/>
      </a:lt2>
      <a:accent1>
        <a:srgbClr val="7E97AD"/>
      </a:accent1>
      <a:accent2>
        <a:srgbClr val="CC8E60"/>
      </a:accent2>
      <a:accent3>
        <a:srgbClr val="7A6A60"/>
      </a:accent3>
      <a:accent4>
        <a:srgbClr val="B4936D"/>
      </a:accent4>
      <a:accent5>
        <a:srgbClr val="67787B"/>
      </a:accent5>
      <a:accent6>
        <a:srgbClr val="9D936F"/>
      </a:accent6>
      <a:hlink>
        <a:srgbClr val="646464"/>
      </a:hlink>
      <a:folHlink>
        <a:srgbClr val="969696"/>
      </a:folHlink>
    </a:clrScheme>
    <a:fontScheme name="Горизонт">
      <a:maj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 Narrow"/>
        <a:ea typeface=""/>
        <a:cs typeface=""/>
        <a:font script="Jpan" typeface="HGｺﾞｼｯｸM"/>
        <a:font script="Hang" typeface="HY얕은샘물M"/>
        <a:font script="Hans" typeface="方正姚体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Горизонт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hade val="100000"/>
                <a:satMod val="100000"/>
              </a:schemeClr>
            </a:gs>
            <a:gs pos="100000">
              <a:schemeClr val="phClr">
                <a:tint val="61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</a:schemeClr>
            </a:gs>
            <a:gs pos="100000">
              <a:schemeClr val="phClr">
                <a:tint val="90000"/>
                <a:alpha val="100000"/>
                <a:satMod val="2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5240" cap="flat" cmpd="sng" algn="ctr">
          <a:solidFill>
            <a:schemeClr val="phClr">
              <a:tint val="25000"/>
              <a:alpha val="25000"/>
            </a:schemeClr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2924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prstMaterial="flat">
            <a:bevelT w="34925" h="47625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40000"/>
              </a:schemeClr>
            </a:gs>
            <a:gs pos="31000">
              <a:schemeClr val="phClr">
                <a:tint val="100000"/>
                <a:shade val="90000"/>
                <a:alpha val="100000"/>
              </a:schemeClr>
            </a:gs>
            <a:gs pos="100000">
              <a:schemeClr val="phClr">
                <a:tint val="100000"/>
                <a:shade val="80000"/>
                <a:alpha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hade val="100000"/>
                <a:alpha val="100000"/>
                <a:satMod val="180000"/>
              </a:schemeClr>
            </a:gs>
            <a:gs pos="41000">
              <a:schemeClr val="phClr">
                <a:tint val="100000"/>
                <a:shade val="100000"/>
                <a:alpha val="100000"/>
                <a:satMod val="150000"/>
              </a:schemeClr>
            </a:gs>
            <a:gs pos="100000">
              <a:schemeClr val="phClr">
                <a:tint val="100000"/>
                <a:shade val="65000"/>
                <a:alpha val="100000"/>
              </a:schemeClr>
            </a:gs>
          </a:gsLst>
          <a:path path="circle">
            <a:fillToRect l="50000" t="8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Horizon</Template>
  <TotalTime>1239</TotalTime>
  <Words>896</Words>
  <Application>Microsoft Office PowerPoint</Application>
  <PresentationFormat>Экран (4:3)</PresentationFormat>
  <Paragraphs>213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Горизонт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Zavuch</cp:lastModifiedBy>
  <cp:revision>51</cp:revision>
  <cp:lastPrinted>2012-10-09T02:13:59Z</cp:lastPrinted>
  <dcterms:created xsi:type="dcterms:W3CDTF">2012-10-04T07:48:44Z</dcterms:created>
  <dcterms:modified xsi:type="dcterms:W3CDTF">2019-11-28T13:46:23Z</dcterms:modified>
</cp:coreProperties>
</file>