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Override7.xml" ContentType="application/vnd.openxmlformats-officedocument.themeOverride+xml"/>
  <Default Extension="png" ContentType="image/png"/>
  <Override PartName="/ppt/theme/themeOverride8.xml" ContentType="application/vnd.openxmlformats-officedocument.themeOverr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10.xml" ContentType="application/vnd.openxmlformats-officedocument.themeOverr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Override9.xml" ContentType="application/vnd.openxmlformats-officedocument.themeOverr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68" r:id="rId7"/>
    <p:sldId id="267" r:id="rId8"/>
    <p:sldId id="265" r:id="rId9"/>
    <p:sldId id="259" r:id="rId10"/>
    <p:sldId id="266" r:id="rId11"/>
    <p:sldId id="260" r:id="rId12"/>
    <p:sldId id="26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8017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4362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6709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572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128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7437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6802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860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6483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584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9835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8FACD5-7945-43A6-875B-9A7D52DCA043}" type="datetimeFigureOut">
              <a:rPr lang="ru-RU" smtClean="0"/>
              <a:pPr/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88A99-6649-462F-8A90-CE9F4E6975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5010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3384375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>
                <a:latin typeface="Arial Black" pitchFamily="34" charset="0"/>
              </a:rPr>
              <a:t>Читать и не понимать — то же, что совсем </a:t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>
                <a:latin typeface="Arial Black" pitchFamily="34" charset="0"/>
              </a:rPr>
              <a:t>не читать. </a:t>
            </a:r>
            <a:br>
              <a:rPr lang="ru-RU" dirty="0" smtClean="0">
                <a:latin typeface="Arial Black" pitchFamily="34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>
                <a:latin typeface="Arial Black" pitchFamily="34" charset="0"/>
              </a:rPr>
              <a:t>Ян </a:t>
            </a:r>
            <a:r>
              <a:rPr lang="ru-RU" sz="3600" dirty="0" err="1" smtClean="0">
                <a:latin typeface="Arial Black" pitchFamily="34" charset="0"/>
              </a:rPr>
              <a:t>Амос</a:t>
            </a:r>
            <a:r>
              <a:rPr lang="ru-RU" sz="3600" dirty="0" smtClean="0">
                <a:latin typeface="Arial Black" pitchFamily="34" charset="0"/>
              </a:rPr>
              <a:t> Коменский</a:t>
            </a:r>
            <a:br>
              <a:rPr lang="ru-RU" sz="3600" dirty="0" smtClean="0">
                <a:latin typeface="Arial Black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675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145" y="404664"/>
            <a:ext cx="1117079" cy="120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96430" y="404664"/>
            <a:ext cx="1198612" cy="1408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43698"/>
            <a:ext cx="1251570" cy="1286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71944" y="257423"/>
            <a:ext cx="1040308" cy="1405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0405" y="404921"/>
            <a:ext cx="1195387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793" y="3298102"/>
            <a:ext cx="1144129" cy="1372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1763" y="3423980"/>
            <a:ext cx="1227908" cy="126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9671" y="3379201"/>
            <a:ext cx="1138892" cy="132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1082" y="3429108"/>
            <a:ext cx="865457" cy="1261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383" y="2207996"/>
            <a:ext cx="862213" cy="99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4536" y="2106303"/>
            <a:ext cx="1122363" cy="1201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6143" y="2106303"/>
            <a:ext cx="874610" cy="1003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9388" y="4797152"/>
            <a:ext cx="983763" cy="128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6" name="Picture 1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6871" y="4970588"/>
            <a:ext cx="714494" cy="909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1365" y="4917384"/>
            <a:ext cx="877887" cy="100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940" y="4797152"/>
            <a:ext cx="888138" cy="112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9" name="Picture 21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93788" y="4925203"/>
            <a:ext cx="1139825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0" name="Picture 22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6899" y="5086740"/>
            <a:ext cx="971874" cy="116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6208" y="1793461"/>
            <a:ext cx="847581" cy="112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Picture 24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59820" y="1896758"/>
            <a:ext cx="71913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3" name="Picture 25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89041" y="1672597"/>
            <a:ext cx="865187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4" name="Picture 26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6001" y="3298102"/>
            <a:ext cx="849390" cy="994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9347" y="3091249"/>
            <a:ext cx="1036637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6" name="Picture 28"/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7033" y="3047580"/>
            <a:ext cx="1010806" cy="1306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7" name="Picture 29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0246" y="5586396"/>
            <a:ext cx="855451" cy="97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" name="Picture 30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67047" y="5304088"/>
            <a:ext cx="904897" cy="864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0" name="Picture 32"/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1963" y="5291591"/>
            <a:ext cx="936070" cy="96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79" name="Picture 31"/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5519" y="5779540"/>
            <a:ext cx="887656" cy="978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31362" y="2242540"/>
            <a:ext cx="939711" cy="963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45848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2816" y="620688"/>
            <a:ext cx="63184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</a:rPr>
              <a:t>Обучение чтению по методу «целого языка» </a:t>
            </a:r>
            <a:endParaRPr lang="ru-RU" sz="2400" dirty="0">
              <a:latin typeface="Arial Black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2274838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Arial Black" pitchFamily="34" charset="0"/>
              </a:rPr>
              <a:t>Увеличивается единица восприятия текста.</a:t>
            </a:r>
          </a:p>
          <a:p>
            <a:pPr algn="just"/>
            <a:endParaRPr lang="ru-RU" sz="2800" dirty="0">
              <a:latin typeface="Arial Black" pitchFamily="34" charset="0"/>
            </a:endParaRPr>
          </a:p>
          <a:p>
            <a:pPr algn="just"/>
            <a:r>
              <a:rPr lang="ru-RU" sz="2800" dirty="0" smtClean="0">
                <a:latin typeface="Arial Black" pitchFamily="34" charset="0"/>
              </a:rPr>
              <a:t>Формируется техника чтения (темп, интонация, ударение, паузы). </a:t>
            </a:r>
          </a:p>
        </p:txBody>
      </p:sp>
    </p:spTree>
    <p:extLst>
      <p:ext uri="{BB962C8B-B14F-4D97-AF65-F5344CB8AC3E}">
        <p14:creationId xmlns:p14="http://schemas.microsoft.com/office/powerpoint/2010/main" xmlns="" val="203383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12763"/>
            <a:ext cx="8136904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Развитие умения читать</a:t>
            </a:r>
          </a:p>
          <a:p>
            <a:pPr algn="ctr"/>
            <a:endParaRPr lang="ru-RU" sz="2400" dirty="0" smtClean="0">
              <a:latin typeface="Arial Black" pitchFamily="34" charset="0"/>
              <a:cs typeface="Times New Roman" pitchFamily="18" charset="0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Увеличивать оперативную единицу восприятия</a:t>
            </a:r>
            <a:r>
              <a:rPr lang="en-US" dirty="0" smtClean="0">
                <a:latin typeface="Arial Black" pitchFamily="34" charset="0"/>
                <a:cs typeface="Times New Roman" pitchFamily="18" charset="0"/>
              </a:rPr>
              <a:t>;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обучать мгновенно соотносить форму воспринимаемого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с его значением.</a:t>
            </a:r>
          </a:p>
          <a:p>
            <a:pPr>
              <a:lnSpc>
                <a:spcPct val="150000"/>
              </a:lnSpc>
            </a:pP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2. Развивать умение разбираться в логико-смысловых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связях</a:t>
            </a:r>
            <a:r>
              <a:rPr lang="en-US" dirty="0" smtClean="0">
                <a:latin typeface="Arial Black" pitchFamily="34" charset="0"/>
                <a:cs typeface="Times New Roman" pitchFamily="18" charset="0"/>
              </a:rPr>
              <a:t>; 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развивать структурную и содержательную  антиципации.</a:t>
            </a:r>
          </a:p>
          <a:p>
            <a:pPr>
              <a:lnSpc>
                <a:spcPct val="150000"/>
              </a:lnSpc>
            </a:pPr>
            <a:endParaRPr lang="ru-RU" dirty="0" smtClean="0">
              <a:latin typeface="Arial Black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3. Развивать умение догадываться о значении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неизвестных единиц</a:t>
            </a:r>
            <a:r>
              <a:rPr lang="en-US" dirty="0" smtClean="0">
                <a:latin typeface="Arial Black" pitchFamily="34" charset="0"/>
                <a:cs typeface="Times New Roman" pitchFamily="18" charset="0"/>
              </a:rPr>
              <a:t>;</a:t>
            </a:r>
            <a:r>
              <a:rPr lang="ru-RU" dirty="0" smtClean="0">
                <a:latin typeface="Arial Black" pitchFamily="34" charset="0"/>
                <a:cs typeface="Times New Roman" pitchFamily="18" charset="0"/>
              </a:rPr>
              <a:t>    развивать умение игнорировать неизвестное, если оно не мешает     пониманию в целом.</a:t>
            </a:r>
          </a:p>
        </p:txBody>
      </p:sp>
    </p:spTree>
    <p:extLst>
      <p:ext uri="{BB962C8B-B14F-4D97-AF65-F5344CB8AC3E}">
        <p14:creationId xmlns:p14="http://schemas.microsoft.com/office/powerpoint/2010/main" xmlns="" val="1391653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48072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4400" u="sng" dirty="0" smtClean="0"/>
              <a:t> </a:t>
            </a:r>
            <a:r>
              <a:rPr lang="ru-RU" sz="14400" u="sng" dirty="0" smtClean="0">
                <a:latin typeface="Arial Black" pitchFamily="34" charset="0"/>
              </a:rPr>
              <a:t>7 уровней понимания:</a:t>
            </a:r>
            <a:r>
              <a:rPr lang="ru-RU" sz="14400" dirty="0" smtClean="0">
                <a:latin typeface="Arial Black" pitchFamily="34" charset="0"/>
              </a:rPr>
              <a:t> </a:t>
            </a:r>
          </a:p>
          <a:p>
            <a:pPr marL="0" indent="0" algn="ctr">
              <a:buNone/>
            </a:pPr>
            <a:endParaRPr lang="ru-RU" sz="14400" dirty="0" smtClean="0">
              <a:latin typeface="Arial Black" pitchFamily="34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1. Понимают лишь отдельные слова.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2. Понимают отдельные слова и словосочетания.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3. Понимают отдельные предложения, которые еще не  дают возможности понять смысл текста.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4. Воспринимают в каждом абзаце текста отдельные предложения, составляющие смысловое ядро, выделяют смысловые вехи и синтаксические связи.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5. Воспринимают все предложения и полностью понимают    содержание и смысл.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6. Могут оценить и понять эмоциональную окраску.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7. Могут обобщить идейно-тематическое содержание текста и связь его с общим направлением произведения.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369316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0890" y="476672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 Black" pitchFamily="34" charset="0"/>
              </a:rPr>
              <a:t>Если процесс передачи импульсов </a:t>
            </a:r>
            <a:r>
              <a:rPr lang="ru-RU" sz="2400" dirty="0" smtClean="0">
                <a:latin typeface="Arial Black" pitchFamily="34" charset="0"/>
              </a:rPr>
              <a:t>достигает </a:t>
            </a:r>
            <a:r>
              <a:rPr lang="ru-RU" sz="2400" dirty="0">
                <a:latin typeface="Arial Black" pitchFamily="34" charset="0"/>
              </a:rPr>
              <a:t>определенных зон коры нашего </a:t>
            </a:r>
            <a:r>
              <a:rPr lang="ru-RU" sz="2400" dirty="0" smtClean="0">
                <a:latin typeface="Arial Black" pitchFamily="34" charset="0"/>
              </a:rPr>
              <a:t>мозга — </a:t>
            </a:r>
            <a:r>
              <a:rPr lang="ru-RU" sz="2400" dirty="0" smtClean="0">
                <a:latin typeface="Arial Black" pitchFamily="34" charset="0"/>
              </a:rPr>
              <a:t>то мы </a:t>
            </a:r>
            <a:r>
              <a:rPr lang="ru-RU" sz="2400" dirty="0" smtClean="0">
                <a:latin typeface="Arial Black" pitchFamily="34" charset="0"/>
              </a:rPr>
              <a:t>понимаем </a:t>
            </a:r>
            <a:r>
              <a:rPr lang="ru-RU" sz="2400" dirty="0">
                <a:latin typeface="Arial Black" pitchFamily="34" charset="0"/>
              </a:rPr>
              <a:t>содержание прочитанного</a:t>
            </a:r>
            <a:r>
              <a:rPr lang="ru-RU" sz="2400" dirty="0" smtClean="0">
                <a:latin typeface="Arial Black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ru-RU" sz="2400" dirty="0">
              <a:latin typeface="Arial Black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2400" dirty="0" smtClean="0">
                <a:latin typeface="Arial Black" pitchFamily="34" charset="0"/>
              </a:rPr>
              <a:t>Но если аналоги </a:t>
            </a:r>
            <a:r>
              <a:rPr lang="ru-RU" sz="2400" dirty="0" smtClean="0">
                <a:latin typeface="Arial Black" pitchFamily="34" charset="0"/>
              </a:rPr>
              <a:t>знаков</a:t>
            </a:r>
            <a:r>
              <a:rPr lang="ru-RU" sz="2400" dirty="0" smtClean="0">
                <a:latin typeface="Arial Black" pitchFamily="34" charset="0"/>
              </a:rPr>
              <a:t> </a:t>
            </a:r>
            <a:r>
              <a:rPr lang="ru-RU" sz="2400" dirty="0" smtClean="0">
                <a:latin typeface="Arial Black" pitchFamily="34" charset="0"/>
              </a:rPr>
              <a:t>того, что мы видим не </a:t>
            </a:r>
            <a:r>
              <a:rPr lang="ru-RU" sz="2400" dirty="0" smtClean="0">
                <a:latin typeface="Arial Black" pitchFamily="34" charset="0"/>
              </a:rPr>
              <a:t>хранятся в нашей долговременной памяти, или не работает </a:t>
            </a:r>
            <a:r>
              <a:rPr lang="ru-RU" sz="2400" dirty="0" smtClean="0">
                <a:latin typeface="Arial Black" pitchFamily="34" charset="0"/>
              </a:rPr>
              <a:t>кратковременная </a:t>
            </a:r>
            <a:r>
              <a:rPr lang="ru-RU" sz="2400" dirty="0" smtClean="0">
                <a:latin typeface="Arial Black" pitchFamily="34" charset="0"/>
              </a:rPr>
              <a:t>или </a:t>
            </a:r>
            <a:r>
              <a:rPr lang="ru-RU" sz="2400" dirty="0" smtClean="0">
                <a:latin typeface="Arial Black" pitchFamily="34" charset="0"/>
              </a:rPr>
              <a:t>ассоциативная память, </a:t>
            </a:r>
            <a:r>
              <a:rPr lang="ru-RU" sz="2400" dirty="0">
                <a:latin typeface="Arial Black" pitchFamily="34" charset="0"/>
              </a:rPr>
              <a:t>то даже если мы видим текст, </a:t>
            </a:r>
            <a:r>
              <a:rPr lang="ru-RU" sz="2400" dirty="0" smtClean="0">
                <a:latin typeface="Arial Black" pitchFamily="34" charset="0"/>
              </a:rPr>
              <a:t>мы его не понимаем.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68007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7"/>
            <a:ext cx="7776864" cy="6128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>
                <a:latin typeface="Arial Black" pitchFamily="34" charset="0"/>
              </a:rPr>
              <a:t>По </a:t>
            </a:r>
            <a:r>
              <a:rPr lang="ru-RU" sz="2400" dirty="0" err="1">
                <a:latin typeface="Arial Black" pitchFamily="34" charset="0"/>
              </a:rPr>
              <a:t>рзеузльаттам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илссоевадний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одонго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анлигсйокго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унвиертисета</a:t>
            </a:r>
            <a:r>
              <a:rPr lang="ru-RU" sz="2400" dirty="0">
                <a:latin typeface="Arial Black" pitchFamily="34" charset="0"/>
              </a:rPr>
              <a:t>, не </a:t>
            </a:r>
            <a:r>
              <a:rPr lang="ru-RU" sz="2400" dirty="0" err="1">
                <a:latin typeface="Arial Black" pitchFamily="34" charset="0"/>
              </a:rPr>
              <a:t>иеемт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занчнеия</a:t>
            </a:r>
            <a:r>
              <a:rPr lang="ru-RU" sz="2400" dirty="0">
                <a:latin typeface="Arial Black" pitchFamily="34" charset="0"/>
              </a:rPr>
              <a:t>, в </a:t>
            </a:r>
            <a:r>
              <a:rPr lang="ru-RU" sz="2400" dirty="0" err="1">
                <a:latin typeface="Arial Black" pitchFamily="34" charset="0"/>
              </a:rPr>
              <a:t>каокм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проякде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рсапжоолены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бкувы</a:t>
            </a:r>
            <a:r>
              <a:rPr lang="ru-RU" sz="2400" dirty="0">
                <a:latin typeface="Arial Black" pitchFamily="34" charset="0"/>
              </a:rPr>
              <a:t> в </a:t>
            </a:r>
            <a:r>
              <a:rPr lang="ru-RU" sz="2400" dirty="0" err="1">
                <a:latin typeface="Arial Black" pitchFamily="34" charset="0"/>
              </a:rPr>
              <a:t>солве</a:t>
            </a:r>
            <a:r>
              <a:rPr lang="ru-RU" sz="2400" dirty="0">
                <a:latin typeface="Arial Black" pitchFamily="34" charset="0"/>
              </a:rPr>
              <a:t>. </a:t>
            </a:r>
            <a:r>
              <a:rPr lang="ru-RU" sz="2400" dirty="0" err="1">
                <a:latin typeface="Arial Black" pitchFamily="34" charset="0"/>
              </a:rPr>
              <a:t>Галовне</a:t>
            </a:r>
            <a:r>
              <a:rPr lang="ru-RU" sz="2400" dirty="0">
                <a:latin typeface="Arial Black" pitchFamily="34" charset="0"/>
              </a:rPr>
              <a:t>, </a:t>
            </a:r>
            <a:r>
              <a:rPr lang="ru-RU" sz="2400" dirty="0" err="1">
                <a:latin typeface="Arial Black" pitchFamily="34" charset="0"/>
              </a:rPr>
              <a:t>чотбы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преавя</a:t>
            </a:r>
            <a:r>
              <a:rPr lang="ru-RU" sz="2400" dirty="0">
                <a:latin typeface="Arial Black" pitchFamily="34" charset="0"/>
              </a:rPr>
              <a:t> и </a:t>
            </a:r>
            <a:r>
              <a:rPr lang="ru-RU" sz="2400" dirty="0" err="1">
                <a:latin typeface="Arial Black" pitchFamily="34" charset="0"/>
              </a:rPr>
              <a:t>пслонедяя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бквуы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блыи</a:t>
            </a:r>
            <a:r>
              <a:rPr lang="ru-RU" sz="2400" dirty="0">
                <a:latin typeface="Arial Black" pitchFamily="34" charset="0"/>
              </a:rPr>
              <a:t> на </a:t>
            </a:r>
            <a:r>
              <a:rPr lang="ru-RU" sz="2400" dirty="0" err="1">
                <a:latin typeface="Arial Black" pitchFamily="34" charset="0"/>
              </a:rPr>
              <a:t>мсете</a:t>
            </a:r>
            <a:r>
              <a:rPr lang="ru-RU" sz="2400" dirty="0">
                <a:latin typeface="Arial Black" pitchFamily="34" charset="0"/>
              </a:rPr>
              <a:t>. </a:t>
            </a:r>
            <a:r>
              <a:rPr lang="ru-RU" sz="2400" dirty="0" err="1">
                <a:latin typeface="Arial Black" pitchFamily="34" charset="0"/>
              </a:rPr>
              <a:t>осатьлыне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бкувы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мгоут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селдовтаь</a:t>
            </a:r>
            <a:r>
              <a:rPr lang="ru-RU" sz="2400" dirty="0">
                <a:latin typeface="Arial Black" pitchFamily="34" charset="0"/>
              </a:rPr>
              <a:t> в </a:t>
            </a:r>
            <a:r>
              <a:rPr lang="ru-RU" sz="2400" dirty="0" err="1">
                <a:latin typeface="Arial Black" pitchFamily="34" charset="0"/>
              </a:rPr>
              <a:t>плоонм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бсепордяке</a:t>
            </a:r>
            <a:r>
              <a:rPr lang="ru-RU" sz="2400" dirty="0">
                <a:latin typeface="Arial Black" pitchFamily="34" charset="0"/>
              </a:rPr>
              <a:t>, все-рвано </a:t>
            </a:r>
            <a:r>
              <a:rPr lang="ru-RU" sz="2400" dirty="0" err="1">
                <a:latin typeface="Arial Black" pitchFamily="34" charset="0"/>
              </a:rPr>
              <a:t>ткест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чтаитсея</a:t>
            </a:r>
            <a:r>
              <a:rPr lang="ru-RU" sz="2400" dirty="0">
                <a:latin typeface="Arial Black" pitchFamily="34" charset="0"/>
              </a:rPr>
              <a:t> без </a:t>
            </a:r>
            <a:r>
              <a:rPr lang="ru-RU" sz="2400" dirty="0" err="1">
                <a:latin typeface="Arial Black" pitchFamily="34" charset="0"/>
              </a:rPr>
              <a:t>побрелм</a:t>
            </a:r>
            <a:r>
              <a:rPr lang="ru-RU" sz="2400" dirty="0">
                <a:latin typeface="Arial Black" pitchFamily="34" charset="0"/>
              </a:rPr>
              <a:t>. </a:t>
            </a:r>
            <a:r>
              <a:rPr lang="ru-RU" sz="2400" dirty="0" err="1">
                <a:latin typeface="Arial Black" pitchFamily="34" charset="0"/>
              </a:rPr>
              <a:t>Пичрионй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эгото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ялвятеся</a:t>
            </a:r>
            <a:r>
              <a:rPr lang="ru-RU" sz="2400" dirty="0">
                <a:latin typeface="Arial Black" pitchFamily="34" charset="0"/>
              </a:rPr>
              <a:t> то, что мы не </a:t>
            </a:r>
            <a:r>
              <a:rPr lang="ru-RU" sz="2400" dirty="0" err="1">
                <a:latin typeface="Arial Black" pitchFamily="34" charset="0"/>
              </a:rPr>
              <a:t>чиаетм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кдаужю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бкуву</a:t>
            </a:r>
            <a:r>
              <a:rPr lang="ru-RU" sz="2400" dirty="0">
                <a:latin typeface="Arial Black" pitchFamily="34" charset="0"/>
              </a:rPr>
              <a:t> по </a:t>
            </a:r>
            <a:r>
              <a:rPr lang="ru-RU" sz="2400" dirty="0" err="1">
                <a:latin typeface="Arial Black" pitchFamily="34" charset="0"/>
              </a:rPr>
              <a:t>отдльенотси</a:t>
            </a:r>
            <a:r>
              <a:rPr lang="ru-RU" sz="2400" dirty="0">
                <a:latin typeface="Arial Black" pitchFamily="34" charset="0"/>
              </a:rPr>
              <a:t>, а все </a:t>
            </a:r>
            <a:r>
              <a:rPr lang="ru-RU" sz="2400" dirty="0" err="1">
                <a:latin typeface="Arial Black" pitchFamily="34" charset="0"/>
              </a:rPr>
              <a:t>солво</a:t>
            </a:r>
            <a:r>
              <a:rPr lang="ru-RU" sz="2400" dirty="0">
                <a:latin typeface="Arial Black" pitchFamily="34" charset="0"/>
              </a:rPr>
              <a:t> </a:t>
            </a:r>
            <a:r>
              <a:rPr lang="ru-RU" sz="2400" dirty="0" err="1">
                <a:latin typeface="Arial Black" pitchFamily="34" charset="0"/>
              </a:rPr>
              <a:t>цлиеком</a:t>
            </a:r>
            <a:r>
              <a:rPr lang="ru-RU" sz="2400" dirty="0">
                <a:latin typeface="Arial Black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29762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6926" y="1124744"/>
            <a:ext cx="7632848" cy="5020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400" dirty="0" err="1">
                <a:latin typeface="Arial Black" pitchFamily="34" charset="0"/>
              </a:rPr>
              <a:t>Arocdnicg</a:t>
            </a:r>
            <a:r>
              <a:rPr lang="en-US" sz="2400" dirty="0">
                <a:latin typeface="Arial Black" pitchFamily="34" charset="0"/>
              </a:rPr>
              <a:t> to </a:t>
            </a:r>
            <a:r>
              <a:rPr lang="en-US" sz="2400" dirty="0" err="1">
                <a:latin typeface="Arial Black" pitchFamily="34" charset="0"/>
              </a:rPr>
              <a:t>rsceearch</a:t>
            </a:r>
            <a:r>
              <a:rPr lang="en-US" sz="2400" dirty="0">
                <a:latin typeface="Arial Black" pitchFamily="34" charset="0"/>
              </a:rPr>
              <a:t> at </a:t>
            </a:r>
            <a:r>
              <a:rPr lang="en-US" sz="2400" dirty="0" err="1">
                <a:latin typeface="Arial Black" pitchFamily="34" charset="0"/>
              </a:rPr>
              <a:t>Cmabrigde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Uinervtisy</a:t>
            </a:r>
            <a:r>
              <a:rPr lang="en-US" sz="2400" dirty="0">
                <a:latin typeface="Arial Black" pitchFamily="34" charset="0"/>
              </a:rPr>
              <a:t>, it </a:t>
            </a:r>
            <a:r>
              <a:rPr lang="en-US" sz="2400" dirty="0" err="1">
                <a:latin typeface="Arial Black" pitchFamily="34" charset="0"/>
              </a:rPr>
              <a:t>deosn’t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mttaer</a:t>
            </a:r>
            <a:r>
              <a:rPr lang="en-US" sz="2400" dirty="0">
                <a:latin typeface="Arial Black" pitchFamily="34" charset="0"/>
              </a:rPr>
              <a:t> in </a:t>
            </a:r>
            <a:r>
              <a:rPr lang="en-US" sz="2400" dirty="0" err="1">
                <a:latin typeface="Arial Black" pitchFamily="34" charset="0"/>
              </a:rPr>
              <a:t>waht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oredr</a:t>
            </a:r>
            <a:r>
              <a:rPr lang="en-US" sz="2400" dirty="0">
                <a:latin typeface="Arial Black" pitchFamily="34" charset="0"/>
              </a:rPr>
              <a:t> the </a:t>
            </a:r>
            <a:r>
              <a:rPr lang="en-US" sz="2400" dirty="0" err="1">
                <a:latin typeface="Arial Black" pitchFamily="34" charset="0"/>
              </a:rPr>
              <a:t>ltteers</a:t>
            </a:r>
            <a:r>
              <a:rPr lang="en-US" sz="2400" dirty="0">
                <a:latin typeface="Arial Black" pitchFamily="34" charset="0"/>
              </a:rPr>
              <a:t> in a </a:t>
            </a:r>
            <a:r>
              <a:rPr lang="en-US" sz="2400" dirty="0" err="1">
                <a:latin typeface="Arial Black" pitchFamily="34" charset="0"/>
              </a:rPr>
              <a:t>wrod</a:t>
            </a:r>
            <a:r>
              <a:rPr lang="en-US" sz="2400" dirty="0">
                <a:latin typeface="Arial Black" pitchFamily="34" charset="0"/>
              </a:rPr>
              <a:t> are, the </a:t>
            </a:r>
            <a:r>
              <a:rPr lang="en-US" sz="2400" dirty="0" err="1">
                <a:latin typeface="Arial Black" pitchFamily="34" charset="0"/>
              </a:rPr>
              <a:t>olny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iprmoatnt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tihng</a:t>
            </a:r>
            <a:r>
              <a:rPr lang="en-US" sz="2400" dirty="0">
                <a:latin typeface="Arial Black" pitchFamily="34" charset="0"/>
              </a:rPr>
              <a:t> is </a:t>
            </a:r>
            <a:r>
              <a:rPr lang="en-US" sz="2400" dirty="0" err="1">
                <a:latin typeface="Arial Black" pitchFamily="34" charset="0"/>
              </a:rPr>
              <a:t>taht</a:t>
            </a:r>
            <a:r>
              <a:rPr lang="en-US" sz="2400" dirty="0">
                <a:latin typeface="Arial Black" pitchFamily="34" charset="0"/>
              </a:rPr>
              <a:t> the </a:t>
            </a:r>
            <a:r>
              <a:rPr lang="en-US" sz="2400" dirty="0" err="1">
                <a:latin typeface="Arial Black" pitchFamily="34" charset="0"/>
              </a:rPr>
              <a:t>frist</a:t>
            </a:r>
            <a:r>
              <a:rPr lang="en-US" sz="2400" dirty="0">
                <a:latin typeface="Arial Black" pitchFamily="34" charset="0"/>
              </a:rPr>
              <a:t> and </a:t>
            </a:r>
            <a:r>
              <a:rPr lang="en-US" sz="2400" dirty="0" err="1">
                <a:latin typeface="Arial Black" pitchFamily="34" charset="0"/>
              </a:rPr>
              <a:t>lsat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ltteer</a:t>
            </a:r>
            <a:r>
              <a:rPr lang="en-US" sz="2400" dirty="0">
                <a:latin typeface="Arial Black" pitchFamily="34" charset="0"/>
              </a:rPr>
              <a:t> are in the </a:t>
            </a:r>
            <a:r>
              <a:rPr lang="en-US" sz="2400" dirty="0" err="1">
                <a:latin typeface="Arial Black" pitchFamily="34" charset="0"/>
              </a:rPr>
              <a:t>rghit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pcale</a:t>
            </a:r>
            <a:r>
              <a:rPr lang="en-US" sz="2400" dirty="0">
                <a:latin typeface="Arial Black" pitchFamily="34" charset="0"/>
              </a:rPr>
              <a:t>. The </a:t>
            </a:r>
            <a:r>
              <a:rPr lang="en-US" sz="2400" dirty="0" err="1">
                <a:latin typeface="Arial Black" pitchFamily="34" charset="0"/>
              </a:rPr>
              <a:t>rset</a:t>
            </a:r>
            <a:r>
              <a:rPr lang="en-US" sz="2400" dirty="0">
                <a:latin typeface="Arial Black" pitchFamily="34" charset="0"/>
              </a:rPr>
              <a:t> can be a </a:t>
            </a:r>
            <a:r>
              <a:rPr lang="en-US" sz="2400" dirty="0" err="1">
                <a:latin typeface="Arial Black" pitchFamily="34" charset="0"/>
              </a:rPr>
              <a:t>toatl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mses</a:t>
            </a:r>
            <a:r>
              <a:rPr lang="en-US" sz="2400" dirty="0">
                <a:latin typeface="Arial Black" pitchFamily="34" charset="0"/>
              </a:rPr>
              <a:t> and you can </a:t>
            </a:r>
            <a:r>
              <a:rPr lang="en-US" sz="2400" dirty="0" err="1">
                <a:latin typeface="Arial Black" pitchFamily="34" charset="0"/>
              </a:rPr>
              <a:t>sitll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raed</a:t>
            </a:r>
            <a:r>
              <a:rPr lang="en-US" sz="2400" dirty="0">
                <a:latin typeface="Arial Black" pitchFamily="34" charset="0"/>
              </a:rPr>
              <a:t> it </a:t>
            </a:r>
            <a:r>
              <a:rPr lang="en-US" sz="2400" dirty="0" err="1">
                <a:latin typeface="Arial Black" pitchFamily="34" charset="0"/>
              </a:rPr>
              <a:t>wouthit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pobelrm</a:t>
            </a:r>
            <a:r>
              <a:rPr lang="en-US" sz="2400" dirty="0">
                <a:latin typeface="Arial Black" pitchFamily="34" charset="0"/>
              </a:rPr>
              <a:t>. </a:t>
            </a:r>
            <a:r>
              <a:rPr lang="en-US" sz="2400" dirty="0" err="1">
                <a:latin typeface="Arial Black" pitchFamily="34" charset="0"/>
              </a:rPr>
              <a:t>Tihs</a:t>
            </a:r>
            <a:r>
              <a:rPr lang="en-US" sz="2400" dirty="0">
                <a:latin typeface="Arial Black" pitchFamily="34" charset="0"/>
              </a:rPr>
              <a:t> is </a:t>
            </a:r>
            <a:r>
              <a:rPr lang="en-US" sz="2400" dirty="0" err="1">
                <a:latin typeface="Arial Black" pitchFamily="34" charset="0"/>
              </a:rPr>
              <a:t>buseace</a:t>
            </a:r>
            <a:r>
              <a:rPr lang="en-US" sz="2400" dirty="0">
                <a:latin typeface="Arial Black" pitchFamily="34" charset="0"/>
              </a:rPr>
              <a:t> the </a:t>
            </a:r>
            <a:r>
              <a:rPr lang="en-US" sz="2400" dirty="0" err="1">
                <a:latin typeface="Arial Black" pitchFamily="34" charset="0"/>
              </a:rPr>
              <a:t>huamn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mnid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deos</a:t>
            </a:r>
            <a:r>
              <a:rPr lang="en-US" sz="2400" dirty="0">
                <a:latin typeface="Arial Black" pitchFamily="34" charset="0"/>
              </a:rPr>
              <a:t> not </a:t>
            </a:r>
            <a:r>
              <a:rPr lang="en-US" sz="2400" dirty="0" err="1">
                <a:latin typeface="Arial Black" pitchFamily="34" charset="0"/>
              </a:rPr>
              <a:t>raed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ervey</a:t>
            </a:r>
            <a:r>
              <a:rPr lang="en-US" sz="2400" dirty="0">
                <a:latin typeface="Arial Black" pitchFamily="34" charset="0"/>
              </a:rPr>
              <a:t> </a:t>
            </a:r>
            <a:r>
              <a:rPr lang="en-US" sz="2400" dirty="0" err="1">
                <a:latin typeface="Arial Black" pitchFamily="34" charset="0"/>
              </a:rPr>
              <a:t>lteter</a:t>
            </a:r>
            <a:r>
              <a:rPr lang="en-US" sz="2400" dirty="0">
                <a:latin typeface="Arial Black" pitchFamily="34" charset="0"/>
              </a:rPr>
              <a:t> by </a:t>
            </a:r>
            <a:r>
              <a:rPr lang="en-US" sz="2400" dirty="0" err="1">
                <a:latin typeface="Arial Black" pitchFamily="34" charset="0"/>
              </a:rPr>
              <a:t>istlef</a:t>
            </a:r>
            <a:r>
              <a:rPr lang="en-US" sz="2400" dirty="0">
                <a:latin typeface="Arial Black" pitchFamily="34" charset="0"/>
              </a:rPr>
              <a:t>, but the </a:t>
            </a:r>
            <a:r>
              <a:rPr lang="en-US" sz="2400" dirty="0" err="1">
                <a:latin typeface="Arial Black" pitchFamily="34" charset="0"/>
              </a:rPr>
              <a:t>wrod</a:t>
            </a:r>
            <a:r>
              <a:rPr lang="en-US" sz="2400" dirty="0">
                <a:latin typeface="Arial Black" pitchFamily="34" charset="0"/>
              </a:rPr>
              <a:t> as a </a:t>
            </a:r>
            <a:r>
              <a:rPr lang="en-US" sz="2400" dirty="0" err="1">
                <a:latin typeface="Arial Black" pitchFamily="34" charset="0"/>
              </a:rPr>
              <a:t>wlohe</a:t>
            </a:r>
            <a:r>
              <a:rPr lang="en-US" sz="2400" dirty="0">
                <a:latin typeface="Arial Black" pitchFamily="34" charset="0"/>
              </a:rPr>
              <a:t>.</a:t>
            </a:r>
            <a:endParaRPr lang="ru-RU" sz="24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22336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579296" cy="648072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14400" u="sng" dirty="0" smtClean="0"/>
              <a:t> </a:t>
            </a:r>
            <a:r>
              <a:rPr lang="ru-RU" sz="14400" u="sng" dirty="0" smtClean="0">
                <a:latin typeface="Arial Black" pitchFamily="34" charset="0"/>
              </a:rPr>
              <a:t>7 уровней понимания:</a:t>
            </a:r>
            <a:r>
              <a:rPr lang="ru-RU" sz="14400" dirty="0" smtClean="0">
                <a:latin typeface="Arial Black" pitchFamily="34" charset="0"/>
              </a:rPr>
              <a:t> </a:t>
            </a:r>
          </a:p>
          <a:p>
            <a:pPr marL="0" indent="0" algn="ctr">
              <a:buNone/>
            </a:pPr>
            <a:endParaRPr lang="ru-RU" sz="14400" dirty="0" smtClean="0">
              <a:latin typeface="Arial Black" pitchFamily="34" charset="0"/>
            </a:endParaRP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1. Понимают лишь отдельные слова.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2. Понимают отдельные слова и словосочетания.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3. Понимают отдельные предложения, которые еще не  дают возможности понять смысл текста.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4. Воспринимают в каждом абзаце текста отдельные предложения, составляющие смысловое ядро, выделяют смысловые вехи и синтаксические связи.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5. Воспринимают все предложения и полностью  понимают    содержание и смысл.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6. Могут оценить и понять эмоциональную окраску.</a:t>
            </a:r>
          </a:p>
          <a:p>
            <a:pPr marL="0" indent="0"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8000" dirty="0" smtClean="0">
                <a:latin typeface="Arial Black" pitchFamily="34" charset="0"/>
              </a:rPr>
              <a:t>7. Могут обобщить идейно-тематическое содержание текста и связь его с общим направлением произведения.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1127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785794"/>
            <a:ext cx="67866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latin typeface="Arial Black" pitchFamily="34" charset="0"/>
              </a:rPr>
              <a:t>Фонетические методы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85984" y="2357430"/>
            <a:ext cx="61341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latin typeface="Arial Black" pitchFamily="34" charset="0"/>
              </a:rPr>
              <a:t>Глобальные методы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28926" y="4071942"/>
            <a:ext cx="55721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u="sng" dirty="0" smtClean="0">
                <a:latin typeface="Arial Black" pitchFamily="34" charset="0"/>
              </a:rPr>
              <a:t>Смешанные методы</a:t>
            </a:r>
          </a:p>
        </p:txBody>
      </p:sp>
    </p:spTree>
    <p:extLst>
      <p:ext uri="{BB962C8B-B14F-4D97-AF65-F5344CB8AC3E}">
        <p14:creationId xmlns:p14="http://schemas.microsoft.com/office/powerpoint/2010/main" xmlns="" val="760686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717" y="332656"/>
            <a:ext cx="2968724" cy="4200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196752"/>
            <a:ext cx="3181037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36586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332656"/>
            <a:ext cx="72728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Black" pitchFamily="34" charset="0"/>
              </a:rPr>
              <a:t>Процесс обучения начинается с презентации звуков, из которых состоят  усвоенные ранее слова. </a:t>
            </a:r>
          </a:p>
          <a:p>
            <a:pPr algn="ctr"/>
            <a:endParaRPr lang="ru-RU" dirty="0" smtClean="0">
              <a:latin typeface="Arial Black" pitchFamily="34" charset="0"/>
            </a:endParaRPr>
          </a:p>
          <a:p>
            <a:pPr algn="ctr"/>
            <a:r>
              <a:rPr lang="en-US" dirty="0" smtClean="0">
                <a:latin typeface="Arial Black" pitchFamily="34" charset="0"/>
              </a:rPr>
              <a:t>Listen</a:t>
            </a:r>
            <a:r>
              <a:rPr lang="ru-RU" dirty="0" smtClean="0">
                <a:latin typeface="Arial Black" pitchFamily="34" charset="0"/>
              </a:rPr>
              <a:t>!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 /æ/- </a:t>
            </a:r>
            <a:r>
              <a:rPr lang="en-US" dirty="0" smtClean="0">
                <a:latin typeface="Arial Black" pitchFamily="34" charset="0"/>
              </a:rPr>
              <a:t>apple</a:t>
            </a:r>
            <a:r>
              <a:rPr lang="ru-RU" dirty="0" smtClean="0">
                <a:latin typeface="Arial Black" pitchFamily="34" charset="0"/>
              </a:rPr>
              <a:t>, /b/-</a:t>
            </a:r>
            <a:r>
              <a:rPr lang="ru-RU" dirty="0" err="1" smtClean="0">
                <a:latin typeface="Arial Black" pitchFamily="34" charset="0"/>
              </a:rPr>
              <a:t>ball</a:t>
            </a:r>
            <a:r>
              <a:rPr lang="ru-RU" dirty="0" smtClean="0">
                <a:latin typeface="Arial Black" pitchFamily="34" charset="0"/>
              </a:rPr>
              <a:t>, /k/-</a:t>
            </a:r>
            <a:r>
              <a:rPr lang="ru-RU" dirty="0" err="1" smtClean="0">
                <a:latin typeface="Arial Black" pitchFamily="34" charset="0"/>
              </a:rPr>
              <a:t>cat</a:t>
            </a:r>
            <a:r>
              <a:rPr lang="ru-RU" dirty="0" smtClean="0">
                <a:latin typeface="Arial Black" pitchFamily="34" charset="0"/>
              </a:rPr>
              <a:t>, /</a:t>
            </a:r>
            <a:r>
              <a:rPr lang="en-US" dirty="0" smtClean="0">
                <a:latin typeface="Arial Black" pitchFamily="34" charset="0"/>
              </a:rPr>
              <a:t>h</a:t>
            </a:r>
            <a:r>
              <a:rPr lang="ru-RU" dirty="0" smtClean="0">
                <a:latin typeface="Arial Black" pitchFamily="34" charset="0"/>
              </a:rPr>
              <a:t>/-</a:t>
            </a:r>
            <a:r>
              <a:rPr lang="en-US" dirty="0" smtClean="0">
                <a:latin typeface="Arial Black" pitchFamily="34" charset="0"/>
              </a:rPr>
              <a:t>house</a:t>
            </a:r>
            <a:r>
              <a:rPr lang="ru-RU" dirty="0" smtClean="0">
                <a:latin typeface="Arial Black" pitchFamily="34" charset="0"/>
              </a:rPr>
              <a:t>, /</a:t>
            </a:r>
            <a:r>
              <a:rPr lang="en-US" dirty="0" smtClean="0">
                <a:latin typeface="Arial Black" pitchFamily="34" charset="0"/>
              </a:rPr>
              <a:t>k</a:t>
            </a:r>
            <a:r>
              <a:rPr lang="ru-RU" dirty="0" smtClean="0">
                <a:latin typeface="Arial Black" pitchFamily="34" charset="0"/>
              </a:rPr>
              <a:t>/-</a:t>
            </a:r>
            <a:r>
              <a:rPr lang="en-US" dirty="0" smtClean="0">
                <a:latin typeface="Arial Black" pitchFamily="34" charset="0"/>
              </a:rPr>
              <a:t>kite</a:t>
            </a:r>
            <a:r>
              <a:rPr lang="ru-RU" dirty="0" smtClean="0">
                <a:latin typeface="Arial Black" pitchFamily="34" charset="0"/>
              </a:rPr>
              <a:t>, /g/-</a:t>
            </a:r>
            <a:r>
              <a:rPr lang="en-US" dirty="0" smtClean="0">
                <a:latin typeface="Arial Black" pitchFamily="34" charset="0"/>
              </a:rPr>
              <a:t>girl</a:t>
            </a:r>
            <a:r>
              <a:rPr lang="ru-RU" dirty="0" smtClean="0">
                <a:latin typeface="Arial Black" pitchFamily="34" charset="0"/>
              </a:rPr>
              <a:t>, /</a:t>
            </a:r>
            <a:r>
              <a:rPr lang="en-US" dirty="0" smtClean="0">
                <a:latin typeface="Arial Black" pitchFamily="34" charset="0"/>
              </a:rPr>
              <a:t>r</a:t>
            </a:r>
            <a:r>
              <a:rPr lang="ru-RU" dirty="0" smtClean="0">
                <a:latin typeface="Arial Black" pitchFamily="34" charset="0"/>
              </a:rPr>
              <a:t>/-</a:t>
            </a:r>
            <a:r>
              <a:rPr lang="en-US" dirty="0" smtClean="0">
                <a:latin typeface="Arial Black" pitchFamily="34" charset="0"/>
              </a:rPr>
              <a:t>rabbit</a:t>
            </a:r>
            <a:r>
              <a:rPr lang="ru-RU" dirty="0" smtClean="0">
                <a:latin typeface="Arial Black" pitchFamily="34" charset="0"/>
              </a:rPr>
              <a:t>, /</a:t>
            </a:r>
            <a:r>
              <a:rPr lang="en-US" dirty="0" smtClean="0">
                <a:latin typeface="Arial Black" pitchFamily="34" charset="0"/>
              </a:rPr>
              <a:t>w</a:t>
            </a:r>
            <a:r>
              <a:rPr lang="ru-RU" dirty="0" smtClean="0">
                <a:latin typeface="Arial Black" pitchFamily="34" charset="0"/>
              </a:rPr>
              <a:t>/-</a:t>
            </a:r>
            <a:r>
              <a:rPr lang="en-US" dirty="0" smtClean="0">
                <a:latin typeface="Arial Black" pitchFamily="34" charset="0"/>
              </a:rPr>
              <a:t>woman</a:t>
            </a:r>
            <a:r>
              <a:rPr lang="ru-RU" dirty="0" smtClean="0">
                <a:latin typeface="Arial Black" pitchFamily="34" charset="0"/>
              </a:rPr>
              <a:t>, /j/-</a:t>
            </a:r>
            <a:r>
              <a:rPr lang="en-US" dirty="0" smtClean="0">
                <a:latin typeface="Arial Black" pitchFamily="34" charset="0"/>
              </a:rPr>
              <a:t>yellow </a:t>
            </a:r>
            <a:r>
              <a:rPr lang="ru-RU" dirty="0" smtClean="0">
                <a:latin typeface="Arial Black" pitchFamily="34" charset="0"/>
              </a:rPr>
              <a:t>.</a:t>
            </a:r>
          </a:p>
          <a:p>
            <a:pPr algn="ctr"/>
            <a:r>
              <a:rPr lang="ru-RU" dirty="0" smtClean="0">
                <a:latin typeface="Arial Black" pitchFamily="34" charset="0"/>
              </a:rPr>
              <a:t>Далее детям предъявляются буквенные соответствия этих звуков. </a:t>
            </a:r>
            <a:endParaRPr lang="ru-RU" dirty="0">
              <a:effectLst/>
              <a:latin typeface="Arial Black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3"/>
          <a:stretch>
            <a:fillRect/>
          </a:stretch>
        </p:blipFill>
        <p:spPr>
          <a:xfrm>
            <a:off x="1807580" y="2852936"/>
            <a:ext cx="5148572" cy="319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9213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10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3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4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5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6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7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8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9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1171</TotalTime>
  <Words>540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Читать и не понимать — то же, что совсем  не читать.   Ян Амос Коменский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Читать и не понимать — то же, что совсем  не читать.   Ян Амос Коменский </dc:title>
  <dc:creator>Zavuch</dc:creator>
  <cp:lastModifiedBy>Пользователь Windows</cp:lastModifiedBy>
  <cp:revision>20</cp:revision>
  <dcterms:created xsi:type="dcterms:W3CDTF">2019-11-28T05:17:31Z</dcterms:created>
  <dcterms:modified xsi:type="dcterms:W3CDTF">2019-11-29T14:30:49Z</dcterms:modified>
</cp:coreProperties>
</file>