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70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2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8E336-C2E7-4110-AFE5-90C5F749B735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5DDB8-FA5C-4A5D-91F6-EE5B1B84F0B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551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392778E-5398-4EB1-838C-D807BACB3C4E}" type="datetimeFigureOut">
              <a:rPr lang="ru-RU" smtClean="0"/>
              <a:pPr/>
              <a:t>04.12.2019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65EDA59-4541-45B7-ABC2-6E8637A032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33843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МАОУ «Лингвистическая гимназия №3»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200" dirty="0" smtClean="0"/>
              <a:t>Научно-исследовательская работа </a:t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 smtClean="0"/>
              <a:t>«Проблемы перевода </a:t>
            </a:r>
            <a:r>
              <a:rPr lang="en-US" sz="3200" b="1" dirty="0" smtClean="0"/>
              <a:t>Continuous(Progressive) tense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4149080"/>
            <a:ext cx="5256584" cy="1440160"/>
          </a:xfrm>
        </p:spPr>
        <p:txBody>
          <a:bodyPr>
            <a:normAutofit fontScale="77500" lnSpcReduction="20000"/>
          </a:bodyPr>
          <a:lstStyle/>
          <a:p>
            <a:r>
              <a:rPr lang="ru-RU" sz="2800" b="1" dirty="0" smtClean="0">
                <a:effectLst/>
              </a:rPr>
              <a:t>Выполнила: </a:t>
            </a:r>
            <a:r>
              <a:rPr lang="ru-RU" sz="2800" b="1" dirty="0">
                <a:solidFill>
                  <a:srgbClr val="292934">
                    <a:lumMod val="75000"/>
                    <a:lumOff val="25000"/>
                  </a:srgbClr>
                </a:solidFill>
              </a:rPr>
              <a:t>Цыренова </a:t>
            </a:r>
            <a:r>
              <a:rPr lang="ru-RU" sz="2800" b="1" dirty="0" err="1">
                <a:solidFill>
                  <a:srgbClr val="292934">
                    <a:lumMod val="75000"/>
                    <a:lumOff val="25000"/>
                  </a:srgbClr>
                </a:solidFill>
              </a:rPr>
              <a:t>Алтана</a:t>
            </a:r>
            <a:r>
              <a:rPr lang="ru-RU" sz="2800" b="1" dirty="0">
                <a:solidFill>
                  <a:srgbClr val="292934">
                    <a:lumMod val="75000"/>
                    <a:lumOff val="25000"/>
                  </a:srgbClr>
                </a:solidFill>
              </a:rPr>
              <a:t> </a:t>
            </a:r>
            <a:endParaRPr lang="ru-RU" sz="2800" b="1" dirty="0" smtClean="0">
              <a:solidFill>
                <a:srgbClr val="292934">
                  <a:lumMod val="75000"/>
                  <a:lumOff val="25000"/>
                </a:srgbClr>
              </a:solidFill>
            </a:endParaRPr>
          </a:p>
          <a:p>
            <a:r>
              <a:rPr lang="ru-RU" sz="2800" b="1" dirty="0">
                <a:solidFill>
                  <a:srgbClr val="292934">
                    <a:lumMod val="75000"/>
                    <a:lumOff val="25000"/>
                  </a:srgbClr>
                </a:solidFill>
                <a:effectLst/>
              </a:rPr>
              <a:t> </a:t>
            </a:r>
            <a:r>
              <a:rPr lang="ru-RU" sz="2800" b="1" dirty="0" smtClean="0">
                <a:solidFill>
                  <a:srgbClr val="292934">
                    <a:lumMod val="75000"/>
                    <a:lumOff val="25000"/>
                  </a:srgbClr>
                </a:solidFill>
                <a:effectLst/>
              </a:rPr>
              <a:t>                       </a:t>
            </a:r>
            <a:r>
              <a:rPr lang="ru-RU" sz="2800" b="1" dirty="0" smtClean="0">
                <a:effectLst/>
              </a:rPr>
              <a:t>ученица 8 «б» класса</a:t>
            </a:r>
            <a:endParaRPr lang="ru-RU" sz="2800" dirty="0" smtClean="0">
              <a:effectLst/>
            </a:endParaRPr>
          </a:p>
          <a:p>
            <a:r>
              <a:rPr lang="ru-RU" sz="2800" b="1" dirty="0" smtClean="0">
                <a:effectLst/>
              </a:rPr>
              <a:t>                        </a:t>
            </a:r>
            <a:endParaRPr lang="ru-RU" sz="2800" dirty="0" smtClean="0">
              <a:effectLst/>
            </a:endParaRPr>
          </a:p>
          <a:p>
            <a:r>
              <a:rPr lang="ru-RU" sz="2800" b="1" dirty="0" smtClean="0">
                <a:effectLst/>
              </a:rPr>
              <a:t>Преподаватель: Шохоева Е.Н</a:t>
            </a:r>
            <a:endParaRPr lang="ru-RU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50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r>
              <a:rPr lang="en-US" sz="2000" dirty="0" smtClean="0"/>
              <a:t>L.</a:t>
            </a:r>
            <a:r>
              <a:rPr lang="ru-RU" sz="2000" dirty="0" smtClean="0"/>
              <a:t> </a:t>
            </a:r>
            <a:r>
              <a:rPr lang="en-US" sz="2000" dirty="0" smtClean="0"/>
              <a:t>Carroll </a:t>
            </a:r>
            <a:r>
              <a:rPr lang="ru-RU" sz="2000" dirty="0" smtClean="0"/>
              <a:t>«</a:t>
            </a:r>
            <a:r>
              <a:rPr lang="en-US" sz="2000" dirty="0" smtClean="0"/>
              <a:t>Alice in Wonderland</a:t>
            </a:r>
            <a:r>
              <a:rPr lang="ru-RU" sz="2000" dirty="0" smtClean="0"/>
              <a:t>»,</a:t>
            </a:r>
            <a:r>
              <a:rPr lang="en-US" sz="2000" dirty="0" smtClean="0"/>
              <a:t>www.gutenberg.org</a:t>
            </a:r>
            <a:r>
              <a:rPr lang="ru-RU" sz="2000" dirty="0" smtClean="0"/>
              <a:t>, 2006г.,65стр..</a:t>
            </a:r>
            <a:endParaRPr lang="en-US" sz="2000" dirty="0" smtClean="0"/>
          </a:p>
          <a:p>
            <a:r>
              <a:rPr lang="ru-RU" sz="2000" dirty="0" smtClean="0"/>
              <a:t>Б. Заходер «Алиса в стране чудес»,- г. Новосибирск, Новосибирское книжное издательство, 2000г., 150стр..</a:t>
            </a:r>
          </a:p>
          <a:p>
            <a:r>
              <a:rPr lang="ru-RU" sz="2000" dirty="0" smtClean="0"/>
              <a:t>Т. А. Барабаш «Грамматика </a:t>
            </a:r>
            <a:r>
              <a:rPr lang="ru-RU" sz="2000" dirty="0"/>
              <a:t>английского </a:t>
            </a:r>
            <a:r>
              <a:rPr lang="ru-RU" sz="2000" dirty="0" smtClean="0"/>
              <a:t>языка»- Москва: Юнвес,2001. 200стр..</a:t>
            </a:r>
          </a:p>
          <a:p>
            <a:r>
              <a:rPr lang="ru-RU" sz="2000" dirty="0" smtClean="0"/>
              <a:t>А. П. Ивакина «Англо-русский словарь и грамматика»- Москва: Эксмо,2010г.-704стр..</a:t>
            </a:r>
          </a:p>
          <a:p>
            <a:r>
              <a:rPr lang="ru-RU" sz="2000" dirty="0" smtClean="0"/>
              <a:t>С. Флеминг, В. И. Быканова «Грамматика + словарь»- Санкт-Петербург: </a:t>
            </a:r>
            <a:r>
              <a:rPr lang="en-US" sz="2000" dirty="0" smtClean="0"/>
              <a:t>Victory</a:t>
            </a:r>
            <a:r>
              <a:rPr lang="ru-RU" sz="2000" dirty="0" smtClean="0"/>
              <a:t>, 2006г.-768стр..</a:t>
            </a:r>
          </a:p>
          <a:p>
            <a:r>
              <a:rPr lang="en-US" sz="2000" dirty="0" smtClean="0"/>
              <a:t>V. Evans, J. Dooley </a:t>
            </a:r>
            <a:r>
              <a:rPr lang="ru-RU" sz="2000" dirty="0" smtClean="0"/>
              <a:t>«</a:t>
            </a:r>
            <a:r>
              <a:rPr lang="en-US" sz="2000" dirty="0" smtClean="0"/>
              <a:t>Spotlight 8</a:t>
            </a:r>
            <a:r>
              <a:rPr lang="ru-RU" sz="2000" dirty="0" smtClean="0"/>
              <a:t>»-Москва: Просвещение, 2012г.-216стр.. 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342965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5400" i="1" dirty="0" smtClean="0"/>
          </a:p>
          <a:p>
            <a:pPr marL="0" indent="0">
              <a:buNone/>
            </a:pPr>
            <a:r>
              <a:rPr lang="ru-RU" sz="5400" i="1" dirty="0" smtClean="0"/>
              <a:t>  Спасибо за внимание!</a:t>
            </a:r>
            <a:endParaRPr lang="ru-RU" sz="5400" i="1" dirty="0"/>
          </a:p>
        </p:txBody>
      </p:sp>
    </p:spTree>
    <p:extLst>
      <p:ext uri="{BB962C8B-B14F-4D97-AF65-F5344CB8AC3E}">
        <p14:creationId xmlns:p14="http://schemas.microsoft.com/office/powerpoint/2010/main" xmlns="" val="84338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37" y="620688"/>
            <a:ext cx="9036496" cy="5270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b="1" dirty="0" smtClean="0"/>
              <a:t>Содержание:</a:t>
            </a:r>
            <a:r>
              <a:rPr lang="en-US" b="1" dirty="0"/>
              <a:t> </a:t>
            </a:r>
            <a:endParaRPr lang="ru-RU" dirty="0"/>
          </a:p>
          <a:p>
            <a:pPr indent="450215" algn="just">
              <a:lnSpc>
                <a:spcPct val="150000"/>
              </a:lnSpc>
              <a:spcBef>
                <a:spcPts val="1200"/>
              </a:spcBef>
              <a:spcAft>
                <a:spcPts val="300"/>
              </a:spcAft>
            </a:pPr>
            <a:r>
              <a:rPr lang="x-none" b="1"/>
              <a:t>Введение</a:t>
            </a:r>
            <a:endParaRPr lang="ru-RU" b="1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Глава</a:t>
            </a:r>
            <a:r>
              <a:rPr lang="en-US" b="1" dirty="0"/>
              <a:t> 1. </a:t>
            </a:r>
            <a:r>
              <a:rPr lang="ru-RU" b="1" dirty="0"/>
              <a:t>Теоретические аспекты проблемы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en-US" b="1" dirty="0"/>
              <a:t>            1.1 Present Continuous (Progressive)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en-US" b="1" dirty="0"/>
              <a:t>            1.2 Past Continuous (Progressive)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Глава 2. Практическая часть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            2.1 Цель, гипотеза и задачи исследования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            2.2 Исследование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            2.3 Результаты исследования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 Заключение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 Библиография</a:t>
            </a:r>
            <a:endParaRPr lang="ru-RU" dirty="0"/>
          </a:p>
          <a:p>
            <a:pPr indent="450215" algn="just">
              <a:lnSpc>
                <a:spcPct val="150000"/>
              </a:lnSpc>
            </a:pPr>
            <a:r>
              <a:rPr lang="ru-RU" b="1" dirty="0"/>
              <a:t> 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2795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Введение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   Целью работы является:</a:t>
            </a:r>
          </a:p>
          <a:p>
            <a:endParaRPr lang="ru-RU" dirty="0" smtClean="0">
              <a:effectLst/>
            </a:endParaRPr>
          </a:p>
          <a:p>
            <a:r>
              <a:rPr lang="ru-RU" sz="2200" dirty="0" smtClean="0">
                <a:solidFill>
                  <a:srgbClr val="292934"/>
                </a:solidFill>
              </a:rPr>
              <a:t>1)  Рассмотреть </a:t>
            </a:r>
            <a:r>
              <a:rPr lang="ru-RU" sz="2200" dirty="0">
                <a:solidFill>
                  <a:srgbClr val="292934"/>
                </a:solidFill>
              </a:rPr>
              <a:t>времена </a:t>
            </a:r>
            <a:r>
              <a:rPr lang="en-GB" sz="2200" dirty="0" smtClean="0">
                <a:solidFill>
                  <a:srgbClr val="292934"/>
                </a:solidFill>
              </a:rPr>
              <a:t>Present</a:t>
            </a:r>
            <a:r>
              <a:rPr lang="ru-RU" sz="2200" dirty="0" smtClean="0">
                <a:solidFill>
                  <a:srgbClr val="292934"/>
                </a:solidFill>
              </a:rPr>
              <a:t>,</a:t>
            </a:r>
            <a:r>
              <a:rPr lang="en-GB" sz="2200" dirty="0" smtClean="0">
                <a:solidFill>
                  <a:srgbClr val="292934"/>
                </a:solidFill>
              </a:rPr>
              <a:t>Past </a:t>
            </a:r>
            <a:r>
              <a:rPr lang="ru-RU" sz="2200" dirty="0" smtClean="0">
                <a:solidFill>
                  <a:srgbClr val="292934"/>
                </a:solidFill>
              </a:rPr>
              <a:t>С</a:t>
            </a:r>
            <a:r>
              <a:rPr lang="en-GB" sz="2200" dirty="0" err="1" smtClean="0">
                <a:solidFill>
                  <a:srgbClr val="292934"/>
                </a:solidFill>
              </a:rPr>
              <a:t>ontinuous</a:t>
            </a:r>
            <a:r>
              <a:rPr lang="ru-RU" sz="2200" dirty="0" smtClean="0">
                <a:solidFill>
                  <a:srgbClr val="292934"/>
                </a:solidFill>
              </a:rPr>
              <a:t> (</a:t>
            </a:r>
            <a:r>
              <a:rPr lang="en-GB" sz="2200" dirty="0">
                <a:solidFill>
                  <a:srgbClr val="292934"/>
                </a:solidFill>
              </a:rPr>
              <a:t>Progressive</a:t>
            </a:r>
            <a:r>
              <a:rPr lang="ru-RU" sz="2200" dirty="0" smtClean="0">
                <a:solidFill>
                  <a:srgbClr val="292934"/>
                </a:solidFill>
              </a:rPr>
              <a:t>) </a:t>
            </a:r>
            <a:r>
              <a:rPr lang="en-GB" sz="2200" dirty="0" smtClean="0">
                <a:solidFill>
                  <a:srgbClr val="292934"/>
                </a:solidFill>
              </a:rPr>
              <a:t>tense </a:t>
            </a:r>
            <a:r>
              <a:rPr lang="ru-RU" sz="2200" dirty="0">
                <a:solidFill>
                  <a:srgbClr val="292934"/>
                </a:solidFill>
              </a:rPr>
              <a:t>для различия грамматических признаков и </a:t>
            </a:r>
            <a:r>
              <a:rPr lang="ru-RU" sz="2200" dirty="0" smtClean="0">
                <a:solidFill>
                  <a:srgbClr val="292934"/>
                </a:solidFill>
              </a:rPr>
              <a:t>функций.</a:t>
            </a:r>
          </a:p>
          <a:p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2)  Изучить проблемы перевода формы </a:t>
            </a:r>
            <a:r>
              <a:rPr lang="en-GB" dirty="0" smtClean="0">
                <a:effectLst/>
              </a:rPr>
              <a:t>Continuous</a:t>
            </a:r>
            <a:r>
              <a:rPr lang="ru-RU" dirty="0" smtClean="0">
                <a:effectLst/>
              </a:rPr>
              <a:t>(</a:t>
            </a:r>
            <a:r>
              <a:rPr lang="en-GB" dirty="0" smtClean="0">
                <a:effectLst/>
              </a:rPr>
              <a:t>Progressive</a:t>
            </a:r>
            <a:r>
              <a:rPr lang="ru-RU" dirty="0" smtClean="0">
                <a:effectLst/>
              </a:rPr>
              <a:t>) </a:t>
            </a:r>
            <a:r>
              <a:rPr lang="en-GB" dirty="0" smtClean="0">
                <a:effectLst/>
              </a:rPr>
              <a:t>tense </a:t>
            </a:r>
            <a:r>
              <a:rPr lang="ru-RU" dirty="0" smtClean="0">
                <a:effectLst/>
              </a:rPr>
              <a:t>на русский язык.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0627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Теоритические аспекты проблемы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09939"/>
          </a:xfrm>
        </p:spPr>
        <p:txBody>
          <a:bodyPr>
            <a:normAutofit/>
          </a:bodyPr>
          <a:lstStyle/>
          <a:p>
            <a:r>
              <a:rPr lang="ru-RU" dirty="0" smtClean="0">
                <a:effectLst/>
              </a:rPr>
              <a:t>К наиболее распространенным грамматическим трансформациям относятся:</a:t>
            </a:r>
          </a:p>
          <a:p>
            <a:r>
              <a:rPr lang="ru-RU" dirty="0" smtClean="0">
                <a:effectLst/>
              </a:rPr>
              <a:t>1) дословный перевод (синтаксическое уподобление).</a:t>
            </a:r>
          </a:p>
          <a:p>
            <a:r>
              <a:rPr lang="ru-RU" dirty="0" smtClean="0">
                <a:effectLst/>
              </a:rPr>
              <a:t>2) перестановка слов в предложении. </a:t>
            </a:r>
          </a:p>
          <a:p>
            <a:r>
              <a:rPr lang="ru-RU" dirty="0" smtClean="0">
                <a:effectLst/>
              </a:rPr>
              <a:t>3) добавление новых слов.</a:t>
            </a:r>
          </a:p>
          <a:p>
            <a:r>
              <a:rPr lang="ru-RU" dirty="0" smtClean="0">
                <a:effectLst/>
              </a:rPr>
              <a:t>4) частичный перевод.</a:t>
            </a:r>
          </a:p>
          <a:p>
            <a:r>
              <a:rPr lang="ru-RU" dirty="0" smtClean="0">
                <a:effectLst/>
              </a:rPr>
              <a:t>5) нулевой перевод.</a:t>
            </a:r>
          </a:p>
          <a:p>
            <a:r>
              <a:rPr lang="ru-RU" dirty="0" smtClean="0">
                <a:effectLst/>
              </a:rPr>
              <a:t>6) стяжение.</a:t>
            </a:r>
          </a:p>
          <a:p>
            <a:r>
              <a:rPr lang="ru-RU" dirty="0" smtClean="0">
                <a:effectLst/>
              </a:rPr>
              <a:t>7) конверсия.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9376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/>
            </a:r>
            <a:br>
              <a:rPr lang="ru-RU" b="1" dirty="0" smtClean="0">
                <a:effectLst/>
              </a:rPr>
            </a:br>
            <a:r>
              <a:rPr lang="ru-RU" b="1" dirty="0" smtClean="0">
                <a:effectLst/>
              </a:rPr>
              <a:t>1.1 </a:t>
            </a:r>
            <a:r>
              <a:rPr lang="en-US" b="1" dirty="0" smtClean="0">
                <a:effectLst/>
              </a:rPr>
              <a:t>Present Continuous</a:t>
            </a:r>
            <a:r>
              <a:rPr lang="ru-RU" b="1" dirty="0" smtClean="0">
                <a:effectLst/>
              </a:rPr>
              <a:t> (</a:t>
            </a:r>
            <a:r>
              <a:rPr lang="en-US" b="1" dirty="0" smtClean="0">
                <a:effectLst/>
              </a:rPr>
              <a:t>Progressive</a:t>
            </a:r>
            <a:r>
              <a:rPr lang="ru-RU" b="1" dirty="0" smtClean="0">
                <a:effectLst/>
              </a:rPr>
              <a:t>).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Д</a:t>
            </a:r>
            <a:r>
              <a:rPr lang="ru-RU" dirty="0" smtClean="0">
                <a:effectLst/>
              </a:rPr>
              <a:t>ействия, происходящие сейчас, в момент речи: </a:t>
            </a:r>
          </a:p>
          <a:p>
            <a:pPr marL="0" lvl="0" indent="0">
              <a:buNone/>
            </a:pPr>
            <a:r>
              <a:rPr lang="ru-RU" dirty="0" smtClean="0">
                <a:effectLst/>
              </a:rPr>
              <a:t>  </a:t>
            </a:r>
            <a:r>
              <a:rPr lang="en-US" dirty="0" smtClean="0">
                <a:effectLst/>
              </a:rPr>
              <a:t>He is read</a:t>
            </a:r>
            <a:r>
              <a:rPr lang="en-US" u="sng" dirty="0" smtClean="0">
                <a:effectLst/>
              </a:rPr>
              <a:t>ing</a:t>
            </a:r>
            <a:r>
              <a:rPr lang="en-US" dirty="0" smtClean="0">
                <a:effectLst/>
              </a:rPr>
              <a:t> a book now</a:t>
            </a:r>
            <a:r>
              <a:rPr lang="ru-RU" dirty="0" smtClean="0">
                <a:effectLst/>
              </a:rPr>
              <a:t>. Он читает книгу сейчас</a:t>
            </a:r>
            <a:r>
              <a:rPr lang="en-US" dirty="0" smtClean="0">
                <a:effectLst/>
              </a:rPr>
              <a:t>.</a:t>
            </a:r>
            <a:endParaRPr lang="ru-RU" dirty="0" smtClean="0">
              <a:effectLst/>
            </a:endParaRPr>
          </a:p>
          <a:p>
            <a:pPr marL="0" lvl="0" indent="0">
              <a:buNone/>
            </a:pPr>
            <a:endParaRPr lang="ru-RU" dirty="0" smtClean="0">
              <a:effectLst/>
            </a:endParaRPr>
          </a:p>
          <a:p>
            <a:pPr lvl="0"/>
            <a:r>
              <a:rPr lang="ru-RU" dirty="0" smtClean="0"/>
              <a:t>Д</a:t>
            </a:r>
            <a:r>
              <a:rPr lang="ru-RU" dirty="0" smtClean="0">
                <a:effectLst/>
              </a:rPr>
              <a:t>ействия, происходящие в настоящий период времени, но не обязательно в момент речи:  </a:t>
            </a:r>
          </a:p>
          <a:p>
            <a:pPr marL="0" lv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en-US" dirty="0" smtClean="0">
                <a:effectLst/>
              </a:rPr>
              <a:t>I am work</a:t>
            </a:r>
            <a:r>
              <a:rPr lang="en-US" u="sng" dirty="0" smtClean="0">
                <a:effectLst/>
              </a:rPr>
              <a:t>ing</a:t>
            </a:r>
            <a:r>
              <a:rPr lang="en-US" dirty="0" smtClean="0">
                <a:effectLst/>
              </a:rPr>
              <a:t> for my exam</a:t>
            </a:r>
            <a:r>
              <a:rPr lang="ru-RU" dirty="0" smtClean="0">
                <a:effectLst/>
              </a:rPr>
              <a:t>. Я готовлюсь к своему   </a:t>
            </a:r>
          </a:p>
          <a:p>
            <a:pPr marL="0" lvl="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dirty="0" smtClean="0">
                <a:effectLst/>
              </a:rPr>
              <a:t>экзамену.</a:t>
            </a:r>
          </a:p>
          <a:p>
            <a:pPr lvl="0"/>
            <a:r>
              <a:rPr lang="ru-RU" dirty="0" smtClean="0"/>
              <a:t>Запланированное действие </a:t>
            </a:r>
            <a:r>
              <a:rPr lang="ru-RU" dirty="0"/>
              <a:t>в будущем: </a:t>
            </a:r>
            <a:r>
              <a:rPr lang="en-US" dirty="0"/>
              <a:t>I am play</a:t>
            </a:r>
            <a:r>
              <a:rPr lang="en-US" u="sng" dirty="0"/>
              <a:t>ing </a:t>
            </a:r>
            <a:r>
              <a:rPr lang="en-US" dirty="0"/>
              <a:t>tennis on Sunday</a:t>
            </a:r>
            <a:r>
              <a:rPr lang="ru-RU" dirty="0"/>
              <a:t>. В воскресенье я буду играть в теннис (согласно плану).</a:t>
            </a:r>
          </a:p>
          <a:p>
            <a:pPr marL="0" lvl="0" indent="0">
              <a:buNone/>
            </a:pPr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7891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/>
            </a:r>
            <a:br>
              <a:rPr lang="ru-RU" b="1" dirty="0" smtClean="0">
                <a:effectLst/>
              </a:rPr>
            </a:br>
            <a:r>
              <a:rPr lang="en-GB" b="1" dirty="0" smtClean="0">
                <a:effectLst/>
              </a:rPr>
              <a:t>1.2</a:t>
            </a:r>
            <a:r>
              <a:rPr lang="en-GB" dirty="0" smtClean="0">
                <a:effectLst/>
              </a:rPr>
              <a:t>.</a:t>
            </a:r>
            <a:r>
              <a:rPr lang="en-GB" b="1" dirty="0" smtClean="0">
                <a:effectLst/>
              </a:rPr>
              <a:t> Past Continuous (Progressive).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Д</a:t>
            </a:r>
            <a:r>
              <a:rPr lang="ru-RU" dirty="0" smtClean="0">
                <a:effectLst/>
              </a:rPr>
              <a:t>ействие, происходившее в определенное время в прошлом</a:t>
            </a:r>
            <a:r>
              <a:rPr lang="ru-RU" dirty="0" smtClean="0"/>
              <a:t>.</a:t>
            </a:r>
          </a:p>
          <a:p>
            <a:pPr lvl="0"/>
            <a:endParaRPr lang="ru-RU" dirty="0" smtClean="0">
              <a:effectLst/>
            </a:endParaRPr>
          </a:p>
          <a:p>
            <a:pPr lvl="0"/>
            <a:r>
              <a:rPr lang="ru-RU" dirty="0" smtClean="0"/>
              <a:t>Д</a:t>
            </a:r>
            <a:r>
              <a:rPr lang="ru-RU" dirty="0" smtClean="0">
                <a:effectLst/>
              </a:rPr>
              <a:t>ействие, которое, происходило в прошлом и которое, было прервано другим действием. </a:t>
            </a:r>
            <a:r>
              <a:rPr lang="en-GB" dirty="0" smtClean="0">
                <a:effectLst/>
              </a:rPr>
              <a:t>Past Continuous</a:t>
            </a:r>
            <a:r>
              <a:rPr lang="ru-RU" dirty="0" smtClean="0">
                <a:effectLst/>
              </a:rPr>
              <a:t> (</a:t>
            </a:r>
            <a:r>
              <a:rPr lang="en-GB" dirty="0" smtClean="0">
                <a:effectLst/>
              </a:rPr>
              <a:t>Progressive</a:t>
            </a:r>
            <a:r>
              <a:rPr lang="ru-RU" dirty="0" smtClean="0">
                <a:effectLst/>
              </a:rPr>
              <a:t>) употребляется для описания действия в развитии/процессе (длительное действие), а </a:t>
            </a:r>
            <a:r>
              <a:rPr lang="en-GB" dirty="0" smtClean="0">
                <a:effectLst/>
              </a:rPr>
              <a:t>Past</a:t>
            </a:r>
            <a:r>
              <a:rPr lang="ru-RU" dirty="0" smtClean="0">
                <a:effectLst/>
              </a:rPr>
              <a:t> Simple- для описания действия, которое прервало его (краткое действие).</a:t>
            </a:r>
          </a:p>
          <a:p>
            <a:pPr lvl="0"/>
            <a:endParaRPr lang="ru-RU" dirty="0" smtClean="0">
              <a:effectLst/>
            </a:endParaRPr>
          </a:p>
          <a:p>
            <a:pPr lvl="0"/>
            <a:r>
              <a:rPr lang="ru-RU" dirty="0" smtClean="0"/>
              <a:t>Д</a:t>
            </a:r>
            <a:r>
              <a:rPr lang="ru-RU" dirty="0" smtClean="0">
                <a:effectLst/>
              </a:rPr>
              <a:t>ва или более действий происходящих одновременно в прошлом, выполняемых разными людьми.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5562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Глава 2. Практическая часть.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88844344"/>
              </p:ext>
            </p:extLst>
          </p:nvPr>
        </p:nvGraphicFramePr>
        <p:xfrm>
          <a:off x="457200" y="1600200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Перевод(свой)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Функция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Приём перевода</a:t>
                      </a:r>
                      <a:endParaRPr lang="ru-RU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 I’m opening out like the largest telescope that ever was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 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«Я теперь открываюсь как самый большой телескоп, какой, когда-либо существовал вообще».</a:t>
                      </a:r>
                      <a:endParaRPr lang="ru-RU" dirty="0" smtClean="0">
                        <a:effectLst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Действие, происходящее в момент речи.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Дословный перевод</a:t>
                      </a:r>
                      <a:endParaRPr lang="ru-RU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Oh dear, what nonsense I’m talking!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«О боже, что за чепуху (ерунду) я болтаю. </a:t>
                      </a:r>
                      <a:endParaRPr lang="ru-RU" dirty="0" smtClean="0">
                        <a:effectLst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Действие, происходящее в момент речи.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Дословный перевод</a:t>
                      </a:r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effectLst/>
                        </a:rPr>
                        <a:t>Who is making personal remarks now</a:t>
                      </a:r>
                      <a:r>
                        <a:rPr lang="ru-RU" sz="1800" i="1" dirty="0" smtClean="0">
                          <a:effectLst/>
                        </a:rPr>
                        <a:t>?</a:t>
                      </a:r>
                      <a:endParaRPr lang="ru-RU" dirty="0" smtClean="0">
                        <a:effectLst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</a:rPr>
                        <a:t>« Кто сейчас вообще делает персональное замечание?». </a:t>
                      </a:r>
                      <a:endParaRPr lang="ru-RU" dirty="0">
                        <a:effectLst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Действие происходящее в период времени</a:t>
                      </a:r>
                      <a:endParaRPr lang="ru-RU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Дословный перевод + добавление новых слов.</a:t>
                      </a:r>
                      <a:endParaRPr lang="ru-RU" dirty="0"/>
                    </a:p>
                  </a:txBody>
                  <a:tcPr marL="91441" marR="9144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9476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79647236"/>
              </p:ext>
            </p:extLst>
          </p:nvPr>
        </p:nvGraphicFramePr>
        <p:xfrm>
          <a:off x="457200" y="476250"/>
          <a:ext cx="82296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Перевод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Функция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Приём перевода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effectLst/>
                        </a:rPr>
                        <a:t>“How are you getting on? Said the Cat.</a:t>
                      </a:r>
                      <a:endParaRPr lang="ru-RU" i="1" dirty="0" smtClean="0">
                        <a:effectLst/>
                      </a:endParaRPr>
                    </a:p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«Ну, как твои дела?»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Действие, происходящее</a:t>
                      </a:r>
                      <a:r>
                        <a:rPr lang="ru-RU" baseline="0" dirty="0" smtClean="0"/>
                        <a:t> в момент речи.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Нулевой перевод.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Soon her eyes fell on a little glass box that was lying under the table. 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</a:rPr>
                        <a:t>«И тут она увидела маленькую стеклянную коробочку под столом». </a:t>
                      </a:r>
                      <a:endParaRPr lang="ru-RU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Действие происходящее в определённо</a:t>
                      </a:r>
                      <a:r>
                        <a:rPr lang="ru-RU" baseline="0" dirty="0" smtClean="0"/>
                        <a:t>м отрезке времени в прошлом.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Нулевой перевод.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effectLst/>
                          <a:latin typeface="Times New Roman"/>
                          <a:ea typeface="Times New Roman"/>
                        </a:rPr>
                        <a:t>She felt that she was dozing off, and had just begun to dream that she was walking hand in hand with Dinah, and was saying to her very earnestly. 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«Она почувствовала, что засыпает. Ей, как будто, уже снилось, что она идет рука об руку с Диной и серьезно ей выговаривает»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</a:rPr>
                        <a:t>Действие</a:t>
                      </a:r>
                      <a:r>
                        <a:rPr lang="ru-RU" sz="1800" baseline="0" dirty="0" smtClean="0">
                          <a:effectLst/>
                          <a:latin typeface="Times New Roman"/>
                        </a:rPr>
                        <a:t> происходящее в момент речи, 2 действия происходящих одновременно.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Стяжение.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977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5997107"/>
              </p:ext>
            </p:extLst>
          </p:nvPr>
        </p:nvGraphicFramePr>
        <p:xfrm>
          <a:off x="395536" y="548680"/>
          <a:ext cx="82296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09775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Перевод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Функция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Приём перевода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effectLst/>
                          <a:latin typeface="Times New Roman"/>
                          <a:ea typeface="Times New Roman"/>
                        </a:rPr>
                        <a:t>She was surprised that she had put on one of the Rabbit’s little white kid gloves while she was talking.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«Она была удивлена тем, что незаметно надела маленькую перчатку кролика, когда разговаривала с ним ».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dirty="0" smtClean="0">
                          <a:effectLst/>
                        </a:rPr>
                        <a:t>1)действие, происходящее в определенный отрезок времени </a:t>
                      </a:r>
                    </a:p>
                    <a:p>
                      <a:pPr lvl="0"/>
                      <a:r>
                        <a:rPr lang="ru-RU" sz="1600" dirty="0" smtClean="0">
                          <a:effectLst/>
                        </a:rPr>
                        <a:t>2) Два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параллельно происходящих действия,</a:t>
                      </a:r>
                    </a:p>
                    <a:p>
                      <a:pPr lvl="0"/>
                      <a:r>
                        <a:rPr lang="ru-RU" sz="1600" dirty="0" smtClean="0">
                          <a:effectLst/>
                        </a:rPr>
                        <a:t>3)длительное действие, прерванное коротким действием.</a:t>
                      </a:r>
                      <a:endParaRPr lang="ru-RU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Дословный перевод</a:t>
                      </a:r>
                      <a:r>
                        <a:rPr lang="ru-RU" baseline="0" dirty="0" smtClean="0"/>
                        <a:t> с использованием новых слов.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effectLst/>
                          <a:latin typeface="Times New Roman"/>
                          <a:ea typeface="Times New Roman"/>
                        </a:rPr>
                        <a:t>The only things in the kitchen that didn’t sneeze were the cook, and a large cat which was sitting on the hearth and grinning from ear to ear. 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«На кухне никто не чихал, только повариха и кот, лежащий возле печки и улыбавшийся до ушей.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параллельно, происходящих действия в прошлом.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Стяжение или</a:t>
                      </a:r>
                      <a:r>
                        <a:rPr lang="ru-RU" baseline="0" dirty="0" smtClean="0"/>
                        <a:t> дословный перевод.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80480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275</TotalTime>
  <Words>751</Words>
  <Application>Microsoft Office PowerPoint</Application>
  <PresentationFormat>Экран (4:3)</PresentationFormat>
  <Paragraphs>105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        МАОУ «Лингвистическая гимназия №3»  Научно-исследовательская работа   «Проблемы перевода Continuous(Progressive) tense»</vt:lpstr>
      <vt:lpstr>Слайд 2</vt:lpstr>
      <vt:lpstr>Введение</vt:lpstr>
      <vt:lpstr>Теоритические аспекты проблемы</vt:lpstr>
      <vt:lpstr> 1.1 Present Continuous (Progressive). </vt:lpstr>
      <vt:lpstr> 1.2. Past Continuous (Progressive). </vt:lpstr>
      <vt:lpstr>Глава 2. Практическая часть.</vt:lpstr>
      <vt:lpstr>Слайд 8</vt:lpstr>
      <vt:lpstr>Слайд 9</vt:lpstr>
      <vt:lpstr>Список литературы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МАОУ «Лингвистическая гимназия №3» Научно-исследовательская работа на тему: «Проблемы перевода Continuous(Progressive) tense</dc:title>
  <dc:creator>жека</dc:creator>
  <cp:lastModifiedBy>Пользователь Windows</cp:lastModifiedBy>
  <cp:revision>27</cp:revision>
  <dcterms:created xsi:type="dcterms:W3CDTF">2012-12-14T14:12:48Z</dcterms:created>
  <dcterms:modified xsi:type="dcterms:W3CDTF">2019-12-04T12:25:58Z</dcterms:modified>
</cp:coreProperties>
</file>