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3" r:id="rId4"/>
    <p:sldId id="258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59" r:id="rId13"/>
    <p:sldId id="260" r:id="rId14"/>
    <p:sldId id="265" r:id="rId15"/>
    <p:sldId id="261" r:id="rId16"/>
    <p:sldId id="262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51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6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09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4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52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7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3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91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4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6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20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76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Токсикомания</a:t>
            </a:r>
            <a:br>
              <a:rPr lang="ru-RU" dirty="0" smtClean="0"/>
            </a:br>
            <a:r>
              <a:rPr lang="ru-RU" dirty="0"/>
              <a:t>П</a:t>
            </a:r>
            <a:r>
              <a:rPr lang="ru-RU" dirty="0" smtClean="0"/>
              <a:t>оследствия вдыхания газа для зажигалок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6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Несчастные </a:t>
            </a:r>
            <a:r>
              <a:rPr lang="ru-RU" dirty="0" smtClean="0"/>
              <a:t>случаи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Часто </a:t>
            </a:r>
            <a:r>
              <a:rPr lang="ru-RU" dirty="0"/>
              <a:t>люди, находящиеся под </a:t>
            </a:r>
            <a:r>
              <a:rPr lang="ru-RU" dirty="0" smtClean="0"/>
              <a:t>воздействием опьянения, </a:t>
            </a:r>
            <a:r>
              <a:rPr lang="ru-RU" dirty="0"/>
              <a:t>попадают в различные неприятности, получают травмы, становятся жертвами ДТП, оказываются втянутыми в </a:t>
            </a:r>
            <a:r>
              <a:rPr lang="ru-RU" dirty="0" smtClean="0"/>
              <a:t>драки, наносят себе и другим увечья.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9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Больное потомство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32113"/>
            <a:ext cx="6408712" cy="4727739"/>
          </a:xfrm>
        </p:spPr>
      </p:pic>
    </p:spTree>
    <p:extLst>
      <p:ext uri="{BB962C8B-B14F-4D97-AF65-F5344CB8AC3E}">
        <p14:creationId xmlns:p14="http://schemas.microsoft.com/office/powerpoint/2010/main" val="16312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5796136" cy="3976025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797" y="-19136"/>
            <a:ext cx="6855019" cy="330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0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8" y="15145"/>
            <a:ext cx="5668618" cy="314424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68960"/>
            <a:ext cx="4752528" cy="3588318"/>
          </a:xfrm>
        </p:spPr>
      </p:pic>
    </p:spTree>
    <p:extLst>
      <p:ext uri="{BB962C8B-B14F-4D97-AF65-F5344CB8AC3E}">
        <p14:creationId xmlns:p14="http://schemas.microsoft.com/office/powerpoint/2010/main" val="13179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32037"/>
            <a:ext cx="3998871" cy="4525963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93742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7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6" y="8384"/>
            <a:ext cx="7398400" cy="30605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143975"/>
            <a:ext cx="5694784" cy="3369286"/>
          </a:xfrm>
        </p:spPr>
      </p:pic>
    </p:spTree>
    <p:extLst>
      <p:ext uri="{BB962C8B-B14F-4D97-AF65-F5344CB8AC3E}">
        <p14:creationId xmlns:p14="http://schemas.microsoft.com/office/powerpoint/2010/main" val="5163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Последствия вдыхания газа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0141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Физические (ожоги, удушье, отек легких, синдром внезапной остановки дыхания, поражение всех органов и систем, в первую очередь ЦНС ) </a:t>
            </a:r>
          </a:p>
          <a:p>
            <a:r>
              <a:rPr lang="ru-RU" dirty="0" smtClean="0"/>
              <a:t>Психические (снижение интеллекта, памяти, внимания, галлюцинации, приступы паники и ужаса, раздражительность)</a:t>
            </a:r>
          </a:p>
          <a:p>
            <a:r>
              <a:rPr lang="ru-RU" dirty="0" smtClean="0"/>
              <a:t>Социальные (конфликты, </a:t>
            </a:r>
            <a:r>
              <a:rPr lang="ru-RU" dirty="0" err="1" smtClean="0"/>
              <a:t>дезадаптация</a:t>
            </a:r>
            <a:r>
              <a:rPr lang="ru-RU" dirty="0" smtClean="0"/>
              <a:t>, выпадение из социума, преступления, жертвы преступления)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0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Республиканский наркологический диспансер</a:t>
            </a:r>
          </a:p>
          <a:p>
            <a:pPr marL="0" indent="0" algn="ctr">
              <a:buNone/>
            </a:pPr>
            <a:r>
              <a:rPr lang="ru-RU" b="1" dirty="0" smtClean="0"/>
              <a:t>Телефоны: </a:t>
            </a:r>
            <a:r>
              <a:rPr lang="ru-RU" b="1" dirty="0" smtClean="0"/>
              <a:t>89244565-911 </a:t>
            </a:r>
            <a:r>
              <a:rPr lang="ru-RU" b="1" dirty="0" smtClean="0"/>
              <a:t>(телефон </a:t>
            </a:r>
            <a:r>
              <a:rPr lang="ru-RU" b="1" dirty="0" smtClean="0"/>
              <a:t>доверия, круглосуточно)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41-90-13 (отдел профилактики</a:t>
            </a:r>
            <a:r>
              <a:rPr lang="ru-RU" b="1" dirty="0" smtClean="0"/>
              <a:t>)</a:t>
            </a:r>
          </a:p>
          <a:p>
            <a:pPr marL="0" indent="0" algn="ctr">
              <a:buNone/>
            </a:pPr>
            <a:r>
              <a:rPr lang="en-US" b="1" dirty="0" smtClean="0"/>
              <a:t>@</a:t>
            </a:r>
            <a:r>
              <a:rPr lang="en-US" b="1" dirty="0" err="1" smtClean="0"/>
              <a:t>eluurrnd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/>
              <a:t>https://vk.com/eluur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881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45224"/>
            <a:ext cx="7543800" cy="914400"/>
          </a:xfrm>
        </p:spPr>
        <p:txBody>
          <a:bodyPr/>
          <a:lstStyle/>
          <a:p>
            <a:r>
              <a:rPr lang="ru-RU" dirty="0" smtClean="0"/>
              <a:t>Определения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685801"/>
            <a:ext cx="7704856" cy="4687415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Токсикомания (от др.-греч. </a:t>
            </a:r>
            <a:r>
              <a:rPr lang="ru-RU" sz="2400" b="1" dirty="0" err="1" smtClean="0"/>
              <a:t>τοξικός</a:t>
            </a:r>
            <a:r>
              <a:rPr lang="ru-RU" sz="2400" b="1" dirty="0" smtClean="0"/>
              <a:t> </a:t>
            </a:r>
            <a:r>
              <a:rPr lang="ru-RU" sz="2400" b="1" dirty="0"/>
              <a:t>(</a:t>
            </a:r>
            <a:r>
              <a:rPr lang="ru-RU" sz="2400" b="1" dirty="0" err="1"/>
              <a:t>toxikos</a:t>
            </a:r>
            <a:r>
              <a:rPr lang="ru-RU" sz="2400" b="1" dirty="0"/>
              <a:t>) — ядовитый, др.-греч. μα</a:t>
            </a:r>
            <a:r>
              <a:rPr lang="ru-RU" sz="2400" b="1" dirty="0" err="1"/>
              <a:t>νί</a:t>
            </a:r>
            <a:r>
              <a:rPr lang="ru-RU" sz="2400" b="1" dirty="0"/>
              <a:t>α — страсть, безумие, влечение) </a:t>
            </a:r>
            <a:r>
              <a:rPr lang="ru-RU" sz="2400" b="1" dirty="0" smtClean="0"/>
              <a:t>—заболевание, характеризующееся </a:t>
            </a:r>
            <a:r>
              <a:rPr lang="ru-RU" sz="2400" b="1" dirty="0"/>
              <a:t>влечением и привыканием к приёму лекарственных средств и других </a:t>
            </a:r>
            <a:r>
              <a:rPr lang="ru-RU" sz="2400" b="1" dirty="0" smtClean="0"/>
              <a:t>веществ</a:t>
            </a:r>
          </a:p>
          <a:p>
            <a:r>
              <a:rPr lang="ru-RU" sz="2400" b="1" dirty="0"/>
              <a:t>Токсикоман – «</a:t>
            </a:r>
            <a:r>
              <a:rPr lang="ru-RU" sz="2400" b="1" dirty="0" err="1"/>
              <a:t>нюхач</a:t>
            </a:r>
            <a:r>
              <a:rPr lang="ru-RU" sz="2400" b="1" dirty="0"/>
              <a:t>» – это тот, кто опьяняет себя так называемыми «летучими наркотическими веществами» (или ЛНВ). </a:t>
            </a:r>
            <a:r>
              <a:rPr lang="ru-RU" sz="2400" b="1" dirty="0" smtClean="0"/>
              <a:t>Токсикоманы </a:t>
            </a:r>
            <a:r>
              <a:rPr lang="ru-RU" sz="2400" b="1" dirty="0"/>
              <a:t>глубоко вдыхают в </a:t>
            </a:r>
            <a:r>
              <a:rPr lang="ru-RU" sz="2400" b="1" dirty="0" smtClean="0"/>
              <a:t>легкие газообразные  пары. </a:t>
            </a:r>
            <a:r>
              <a:rPr lang="ru-RU" sz="2400" b="1" dirty="0"/>
              <a:t>Летучие вещества есть в разных химико-технических препаратах, таких как растворители для красок, бензин, </a:t>
            </a:r>
            <a:r>
              <a:rPr lang="ru-RU" sz="2400" b="1" dirty="0" err="1"/>
              <a:t>трихлорэтилен</a:t>
            </a:r>
            <a:r>
              <a:rPr lang="ru-RU" sz="2400" b="1" dirty="0"/>
              <a:t>, ацетон, горючий газ в баллонах и </a:t>
            </a:r>
            <a:r>
              <a:rPr lang="ru-RU" sz="2400" b="1" u="sng" dirty="0"/>
              <a:t>газ для зажигалок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91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Газ для зажигалок содержит следующую смесь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Бутан (С4Н10) – бесцветный газ с резким запахом, легко воспламеним. Используется в промышленности, в качестве хладагента в холодильных установках, для зажигалок </a:t>
            </a:r>
          </a:p>
          <a:p>
            <a:r>
              <a:rPr lang="ru-RU" dirty="0" smtClean="0"/>
              <a:t>Пропан (С3Н8) – бесцветный газ без запаха, взрывоопасен. Используется в качестве топлива, в химической промышленности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73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861048"/>
            <a:ext cx="7543800" cy="47667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 smtClean="0">
                <a:solidFill>
                  <a:srgbClr val="C00000"/>
                </a:solidFill>
              </a:rPr>
              <a:t>Вдыхание паров газов является одним из видов токсикомании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Крайне опасное поведение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Очень высокий риск смертельного исхода и </a:t>
            </a:r>
            <a:r>
              <a:rPr lang="ru-RU" sz="3200" b="1" dirty="0" err="1" smtClean="0">
                <a:solidFill>
                  <a:srgbClr val="C00000"/>
                </a:solidFill>
              </a:rPr>
              <a:t>инвалидизации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2843"/>
            <a:ext cx="2084832" cy="3172968"/>
          </a:xfrm>
        </p:spPr>
      </p:pic>
      <p:sp>
        <p:nvSpPr>
          <p:cNvPr id="17" name="Выгнутая вверх стрелка 16"/>
          <p:cNvSpPr/>
          <p:nvPr/>
        </p:nvSpPr>
        <p:spPr>
          <a:xfrm>
            <a:off x="6444208" y="419114"/>
            <a:ext cx="895620" cy="2746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562" y="66655"/>
            <a:ext cx="851630" cy="6387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40" y="626511"/>
            <a:ext cx="814225" cy="51703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5036" y="419114"/>
            <a:ext cx="63336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Пропан-бутановая смесь</a:t>
            </a:r>
          </a:p>
          <a:p>
            <a:r>
              <a:rPr lang="ru-RU" sz="2800" b="1" dirty="0" smtClean="0"/>
              <a:t>Попадает в легкие, оттуда </a:t>
            </a:r>
            <a:r>
              <a:rPr lang="ru-RU" sz="2800" b="1" dirty="0"/>
              <a:t>сквозь тонкие стены альвеол – в кровь. </a:t>
            </a:r>
            <a:endParaRPr lang="ru-RU" sz="2800" b="1" dirty="0" smtClean="0"/>
          </a:p>
          <a:p>
            <a:r>
              <a:rPr lang="ru-RU" sz="2800" b="1" dirty="0" smtClean="0"/>
              <a:t>Вещества </a:t>
            </a:r>
            <a:r>
              <a:rPr lang="ru-RU" sz="2800" b="1" dirty="0"/>
              <a:t>поглощаются кровью и с ее током быстро попадают в </a:t>
            </a:r>
            <a:r>
              <a:rPr lang="ru-RU" sz="2800" b="1" dirty="0" smtClean="0"/>
              <a:t>мозг, минуя печень и </a:t>
            </a:r>
            <a:r>
              <a:rPr lang="ru-RU" sz="2800" b="1" dirty="0"/>
              <a:t>другие органы. </a:t>
            </a:r>
            <a:endParaRPr lang="ru-RU" sz="2800" b="1" dirty="0" smtClean="0"/>
          </a:p>
          <a:p>
            <a:r>
              <a:rPr lang="ru-RU" sz="2800" b="1" dirty="0" smtClean="0"/>
              <a:t>Опьянение наступает моментально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036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Воздействие на организм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752528" cy="4525963"/>
          </a:xfrm>
        </p:spPr>
        <p:txBody>
          <a:bodyPr>
            <a:noAutofit/>
          </a:bodyPr>
          <a:lstStyle/>
          <a:p>
            <a:r>
              <a:rPr lang="ru-RU" dirty="0" smtClean="0"/>
              <a:t>Вдыхание газа </a:t>
            </a:r>
            <a:r>
              <a:rPr lang="ru-RU" dirty="0"/>
              <a:t>может привести к потере </a:t>
            </a:r>
            <a:r>
              <a:rPr lang="ru-RU" dirty="0" smtClean="0"/>
              <a:t>сознания, далее к смерти</a:t>
            </a:r>
          </a:p>
          <a:p>
            <a:r>
              <a:rPr lang="ru-RU" dirty="0" smtClean="0"/>
              <a:t>Изобутан</a:t>
            </a:r>
            <a:r>
              <a:rPr lang="ru-RU" dirty="0"/>
              <a:t>, бутан и пропан, </a:t>
            </a:r>
            <a:r>
              <a:rPr lang="ru-RU" dirty="0" smtClean="0"/>
              <a:t>могут </a:t>
            </a:r>
            <a:r>
              <a:rPr lang="ru-RU" dirty="0"/>
              <a:t>вызвать сердечную аритмию - мерцательные сокращения предсердий, которые в течение нескольких минут приводят к смерти. </a:t>
            </a:r>
            <a:endParaRPr lang="ru-RU" dirty="0" smtClean="0"/>
          </a:p>
          <a:p>
            <a:r>
              <a:rPr lang="ru-RU" dirty="0" smtClean="0"/>
              <a:t>Нередки </a:t>
            </a:r>
            <a:r>
              <a:rPr lang="ru-RU" dirty="0"/>
              <a:t>расстройства функций мозга и легких.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4038600" cy="229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5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176464" cy="489654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2000" dirty="0" smtClean="0"/>
              <a:t>Действует на </a:t>
            </a:r>
            <a:r>
              <a:rPr lang="ru-RU" sz="2000" dirty="0"/>
              <a:t>центральную нервную систему, растворяя жировые оболочки головного мозга, что приводит к гибели нервных </a:t>
            </a:r>
            <a:r>
              <a:rPr lang="ru-RU" sz="2000" dirty="0" smtClean="0"/>
              <a:t>клеток (симптомы: снижение интеллекта, нарушение памяти, </a:t>
            </a:r>
            <a:r>
              <a:rPr lang="ru-RU" sz="2000" dirty="0"/>
              <a:t>частые головные </a:t>
            </a:r>
            <a:r>
              <a:rPr lang="ru-RU" sz="2000" dirty="0" smtClean="0"/>
              <a:t>боли, общая усталость, изменение </a:t>
            </a:r>
            <a:r>
              <a:rPr lang="ru-RU" sz="2000" dirty="0"/>
              <a:t>характера </a:t>
            </a:r>
            <a:endParaRPr lang="ru-RU" sz="2000" dirty="0" smtClean="0"/>
          </a:p>
          <a:p>
            <a:pPr>
              <a:buFont typeface="+mj-lt"/>
              <a:buAutoNum type="arabicPeriod"/>
            </a:pPr>
            <a:r>
              <a:rPr lang="ru-RU" sz="2000" dirty="0" smtClean="0"/>
              <a:t>Исчезает </a:t>
            </a:r>
            <a:r>
              <a:rPr lang="ru-RU" sz="2000" dirty="0"/>
              <a:t>защитный барьер между реальностью (то, что происходит в действительности) и выдумкой (фантазии, мечты). </a:t>
            </a:r>
            <a:r>
              <a:rPr lang="ru-RU" sz="2000" dirty="0" smtClean="0"/>
              <a:t> </a:t>
            </a:r>
            <a:r>
              <a:rPr lang="ru-RU" sz="2000" b="1" u="sng" dirty="0" smtClean="0"/>
              <a:t>Но вместо эйфории часто возникают:  </a:t>
            </a:r>
            <a:r>
              <a:rPr lang="ru-RU" sz="2000" b="1" u="sng" dirty="0"/>
              <a:t>ужасающие </a:t>
            </a:r>
            <a:r>
              <a:rPr lang="ru-RU" sz="2000" b="1" u="sng" dirty="0" smtClean="0"/>
              <a:t>фантазии, ощущения </a:t>
            </a:r>
            <a:r>
              <a:rPr lang="ru-RU" sz="2000" b="1" u="sng" dirty="0"/>
              <a:t>надвигающейся </a:t>
            </a:r>
            <a:r>
              <a:rPr lang="ru-RU" sz="2000" b="1" u="sng" dirty="0" smtClean="0"/>
              <a:t>опасности, смертельный </a:t>
            </a:r>
            <a:r>
              <a:rPr lang="ru-RU" sz="2000" b="1" u="sng" dirty="0"/>
              <a:t>страх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В результате</a:t>
            </a:r>
            <a:r>
              <a:rPr lang="ru-RU" sz="2000" dirty="0" smtClean="0"/>
              <a:t>: тревога, приступы паники, глубокая депрессия, мысли </a:t>
            </a:r>
            <a:r>
              <a:rPr lang="ru-RU" sz="2000" dirty="0"/>
              <a:t>о самоубийстве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2736"/>
            <a:ext cx="4535350" cy="2808312"/>
          </a:xfrm>
        </p:spPr>
      </p:pic>
    </p:spTree>
    <p:extLst>
      <p:ext uri="{BB962C8B-B14F-4D97-AF65-F5344CB8AC3E}">
        <p14:creationId xmlns:p14="http://schemas.microsoft.com/office/powerpoint/2010/main" val="23739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Отек легких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176464" cy="46085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Выходя из баллона, газ расширяется и остывает. Когда холодный газ попадает в дыхательные пути, организм реагирует выделением жидкости в легкие (так называемый «отек легких»), в таком состоянии человек, задыхаясь (ощущение, будто тонет), может погибнуть.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23" y="1916832"/>
            <a:ext cx="4767277" cy="3241749"/>
          </a:xfrm>
        </p:spPr>
      </p:pic>
    </p:spTree>
    <p:extLst>
      <p:ext uri="{BB962C8B-B14F-4D97-AF65-F5344CB8AC3E}">
        <p14:creationId xmlns:p14="http://schemas.microsoft.com/office/powerpoint/2010/main" val="26910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Остановка сердца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464496" cy="48245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кровь </a:t>
            </a:r>
            <a:r>
              <a:rPr lang="ru-RU" dirty="0"/>
              <a:t>выделяется большое количество адреналина и других стрессовых  гормонов, </a:t>
            </a:r>
            <a:endParaRPr lang="ru-RU" dirty="0" smtClean="0"/>
          </a:p>
          <a:p>
            <a:r>
              <a:rPr lang="ru-RU" dirty="0" smtClean="0"/>
              <a:t>Происходит перегрузка </a:t>
            </a:r>
            <a:r>
              <a:rPr lang="ru-RU" dirty="0"/>
              <a:t>сердца. Наряду с этим страдает центр головного мозга, отвечающий за регуляцию работы сердца. </a:t>
            </a:r>
            <a:endParaRPr lang="ru-RU" dirty="0" smtClean="0"/>
          </a:p>
          <a:p>
            <a:r>
              <a:rPr lang="ru-RU" dirty="0" smtClean="0"/>
              <a:t>Последствием </a:t>
            </a:r>
            <a:r>
              <a:rPr lang="ru-RU" dirty="0"/>
              <a:t>этого может быть остановка сердца и скоропостижная смерть.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41" y="1700809"/>
            <a:ext cx="4459728" cy="2016224"/>
          </a:xfrm>
        </p:spPr>
      </p:pic>
    </p:spTree>
    <p:extLst>
      <p:ext uri="{BB962C8B-B14F-4D97-AF65-F5344CB8AC3E}">
        <p14:creationId xmlns:p14="http://schemas.microsoft.com/office/powerpoint/2010/main" val="24227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/>
              <a:t>Заболевания печени и почек. Часть летучих веществ разносится по организму, расщепляется в печени и выводится через почки. </a:t>
            </a:r>
            <a:endParaRPr lang="ru-RU" sz="3200" dirty="0" smtClean="0"/>
          </a:p>
          <a:p>
            <a:r>
              <a:rPr lang="ru-RU" dirty="0" smtClean="0"/>
              <a:t>Поражение тканей </a:t>
            </a:r>
            <a:r>
              <a:rPr lang="ru-RU" dirty="0"/>
              <a:t>костного мозга, производящего клетки крови, что приводит к снижению иммунитета и лейкемии («белокровие») – смертельному заболеванию крови.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144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565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Токсикомания Последствия вдыхания газа для зажигалок</vt:lpstr>
      <vt:lpstr>Определения </vt:lpstr>
      <vt:lpstr> Газ для зажигалок содержит следующую смесь </vt:lpstr>
      <vt:lpstr>      Вдыхание паров газов является одним из видов токсикомании Крайне опасное поведение  Очень высокий риск смертельного исхода и инвалидизации  </vt:lpstr>
      <vt:lpstr>Воздействие на организм</vt:lpstr>
      <vt:lpstr>Презентация PowerPoint</vt:lpstr>
      <vt:lpstr>Отек легких </vt:lpstr>
      <vt:lpstr>Остановка сердца</vt:lpstr>
      <vt:lpstr>Презентация PowerPoint</vt:lpstr>
      <vt:lpstr>Несчастные случаи </vt:lpstr>
      <vt:lpstr>Больное потомство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Последствия вдыхания газа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Токсикомания Последствия вдыхания газа (пропана, бутана)</dc:title>
  <dc:creator>1</dc:creator>
  <cp:lastModifiedBy>Лариса Б. Сансанова</cp:lastModifiedBy>
  <cp:revision>21</cp:revision>
  <dcterms:created xsi:type="dcterms:W3CDTF">2014-04-02T12:17:56Z</dcterms:created>
  <dcterms:modified xsi:type="dcterms:W3CDTF">2021-10-13T04:47:39Z</dcterms:modified>
</cp:coreProperties>
</file>