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9" r:id="rId4"/>
    <p:sldId id="267" r:id="rId5"/>
    <p:sldId id="266" r:id="rId6"/>
    <p:sldId id="260" r:id="rId7"/>
    <p:sldId id="261" r:id="rId8"/>
    <p:sldId id="262" r:id="rId9"/>
    <p:sldId id="263" r:id="rId10"/>
    <p:sldId id="268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6" autoAdjust="0"/>
    <p:restoredTop sz="94717" autoAdjust="0"/>
  </p:normalViewPr>
  <p:slideViewPr>
    <p:cSldViewPr>
      <p:cViewPr varScale="1">
        <p:scale>
          <a:sx n="85" d="100"/>
          <a:sy n="85" d="100"/>
        </p:scale>
        <p:origin x="-96" y="-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63C5E7E-2416-4603-BC02-FAEEF6BBF4D0}" type="datetimeFigureOut">
              <a:rPr lang="ru-RU" smtClean="0"/>
              <a:pPr/>
              <a:t>18.12.2012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5166BA8-B242-4CC6-BF2F-566A386C842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_2_petrop.ven.edu54.ru/p88aa1.html" TargetMode="External"/><Relationship Id="rId2" Type="http://schemas.openxmlformats.org/officeDocument/2006/relationships/hyperlink" Target="http://ru.wikipedia.org/wiki/%D0%A1%D0%BB%D0%B5%D0%BD%D0%B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sportal.ru/ap/drugoe/library/molodezhnyi-sleng-kak-pokazatel-razvitiya-obshchestva" TargetMode="External"/><Relationship Id="rId4" Type="http://schemas.openxmlformats.org/officeDocument/2006/relationships/hyperlink" Target="http://filosofia.ru/info/slang.php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071546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Молодежный Сленг</a:t>
            </a:r>
            <a:br>
              <a:rPr lang="ru-RU" dirty="0" smtClean="0"/>
            </a:br>
            <a:r>
              <a:rPr lang="ru-RU" dirty="0" smtClean="0"/>
              <a:t>                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3143248"/>
            <a:ext cx="8458200" cy="1657352"/>
          </a:xfrm>
        </p:spPr>
        <p:txBody>
          <a:bodyPr>
            <a:normAutofit fontScale="25000" lnSpcReduction="20000"/>
          </a:bodyPr>
          <a:lstStyle/>
          <a:p>
            <a:r>
              <a:rPr lang="ru-RU" sz="8000" u="sng" dirty="0" smtClean="0"/>
              <a:t>Презентацию подготовила</a:t>
            </a:r>
          </a:p>
          <a:p>
            <a:r>
              <a:rPr lang="ru-RU" sz="8000" dirty="0" smtClean="0"/>
              <a:t>Ученица 8 «б» класс</a:t>
            </a:r>
          </a:p>
          <a:p>
            <a:r>
              <a:rPr lang="ru-RU" sz="8000" dirty="0" smtClean="0"/>
              <a:t>Скуратова Алёна</a:t>
            </a:r>
          </a:p>
          <a:p>
            <a:r>
              <a:rPr lang="ru-RU" sz="8000" u="sng" dirty="0" smtClean="0"/>
              <a:t>Руководитель:</a:t>
            </a:r>
            <a:r>
              <a:rPr lang="ru-RU" sz="8000" dirty="0" smtClean="0"/>
              <a:t> Учитель Английского языка </a:t>
            </a:r>
          </a:p>
          <a:p>
            <a:r>
              <a:rPr lang="ru-RU" sz="8000" dirty="0" err="1" smtClean="0"/>
              <a:t>Шохоева</a:t>
            </a:r>
            <a:r>
              <a:rPr lang="ru-RU" sz="8000" dirty="0" smtClean="0"/>
              <a:t> Е. Н.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929058" y="6215082"/>
            <a:ext cx="697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2012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</a:t>
            </a:r>
            <a:r>
              <a:rPr lang="ru-RU" b="1" dirty="0" smtClean="0">
                <a:solidFill>
                  <a:srgbClr val="FF0000"/>
                </a:solidFill>
              </a:rPr>
              <a:t>писок литературы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http://ru.wikipedia.org/wiki/%D0%A1%D0%BB%D0%B5%D0%BD%D0%B3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</a:p>
          <a:p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http://s_2_petrop.ven.edu54.ru/p88aa1.html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</a:p>
          <a:p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http://filosofia.ru/info/slang.php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</a:p>
          <a:p>
            <a:r>
              <a:rPr lang="ru-RU" sz="2400" u="sng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5"/>
              </a:rPr>
              <a:t>http://nsportal.ru/ap/drugoe/library/molodezhnyi-sleng-kak-pokazatel-razvitiya-obshchestva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    </a:t>
            </a:r>
          </a:p>
          <a:p>
            <a:r>
              <a:rPr lang="ru-RU" sz="4400" b="1" dirty="0" smtClean="0">
                <a:solidFill>
                  <a:srgbClr val="FF0000"/>
                </a:solidFill>
              </a:rPr>
              <a:t>         </a:t>
            </a:r>
            <a:r>
              <a:rPr lang="ru-RU" sz="5400" b="1" u="sng" dirty="0" smtClean="0">
                <a:solidFill>
                  <a:srgbClr val="FF0000"/>
                </a:solidFill>
              </a:rPr>
              <a:t>СПАСИБО ЗА</a:t>
            </a:r>
          </a:p>
          <a:p>
            <a:r>
              <a:rPr lang="ru-RU" sz="5400" b="1" dirty="0" smtClean="0">
                <a:solidFill>
                  <a:srgbClr val="FF0000"/>
                </a:solidFill>
              </a:rPr>
              <a:t>       </a:t>
            </a:r>
            <a:r>
              <a:rPr lang="ru-RU" sz="5400" b="1" u="sng" dirty="0" smtClean="0">
                <a:solidFill>
                  <a:srgbClr val="FF0000"/>
                </a:solidFill>
              </a:rPr>
              <a:t>ВНИМАНИЕ!!! </a:t>
            </a:r>
            <a:r>
              <a:rPr lang="ru-RU" sz="5400" b="1" dirty="0" smtClean="0">
                <a:solidFill>
                  <a:srgbClr val="FF0000"/>
                </a:solidFill>
              </a:rPr>
              <a:t>                   </a:t>
            </a:r>
            <a:endParaRPr lang="ru-RU" sz="5400" b="1" u="sng" dirty="0" smtClean="0">
              <a:solidFill>
                <a:srgbClr val="FF0000"/>
              </a:solidFill>
            </a:endParaRPr>
          </a:p>
          <a:p>
            <a:endParaRPr lang="ru-RU" sz="54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71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2852"/>
            <a:ext cx="8482042" cy="6500858"/>
          </a:xfrm>
        </p:spPr>
        <p:txBody>
          <a:bodyPr>
            <a:normAutofit/>
          </a:bodyPr>
          <a:lstStyle/>
          <a:p>
            <a:endParaRPr lang="ru-RU" sz="2400" b="1" u="sng" dirty="0" smtClean="0">
              <a:solidFill>
                <a:srgbClr val="FF0000"/>
              </a:solidFill>
              <a:latin typeface="Times New Roman" pitchFamily="18" charset="0"/>
              <a:ea typeface="Dotum" pitchFamily="34" charset="-127"/>
              <a:cs typeface="Times New Roman" pitchFamily="18" charset="0"/>
            </a:endParaRPr>
          </a:p>
          <a:p>
            <a:endParaRPr lang="ru-RU" sz="2400" b="1" u="sng" dirty="0" smtClean="0">
              <a:solidFill>
                <a:srgbClr val="FF0000"/>
              </a:solidFill>
              <a:latin typeface="Times New Roman" pitchFamily="18" charset="0"/>
              <a:ea typeface="Dotum" pitchFamily="34" charset="-127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Dotum" pitchFamily="34" charset="-127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Dotum" pitchFamily="34" charset="-127"/>
                <a:cs typeface="Times New Roman" pitchFamily="18" charset="0"/>
              </a:rPr>
              <a:t>     </a:t>
            </a:r>
            <a:r>
              <a:rPr lang="ru-RU" sz="2400" b="1" u="sng" dirty="0" smtClean="0">
                <a:solidFill>
                  <a:srgbClr val="FF0000"/>
                </a:solidFill>
                <a:latin typeface="Times New Roman" pitchFamily="18" charset="0"/>
                <a:ea typeface="Dotum" pitchFamily="34" charset="-127"/>
                <a:cs typeface="Times New Roman" pitchFamily="18" charset="0"/>
              </a:rPr>
              <a:t>Цель: </a:t>
            </a:r>
            <a:r>
              <a:rPr lang="ru-RU" sz="2400" dirty="0" smtClean="0"/>
              <a:t>Изучить, насколько широко используется англоязычный сленг в русском языке, и выявить наиболее часто используемые англоязычные слова в речи школьников.</a:t>
            </a:r>
          </a:p>
          <a:p>
            <a:r>
              <a:rPr lang="ru-RU" sz="2000" b="1" u="sng" dirty="0" smtClean="0">
                <a:solidFill>
                  <a:srgbClr val="FF0000"/>
                </a:solidFill>
              </a:rPr>
              <a:t>Объект исследования: </a:t>
            </a:r>
            <a:r>
              <a:rPr lang="ru-RU" sz="2000" dirty="0" smtClean="0">
                <a:solidFill>
                  <a:schemeClr val="tx1"/>
                </a:solidFill>
              </a:rPr>
              <a:t> Речь молодежи </a:t>
            </a:r>
          </a:p>
          <a:p>
            <a:r>
              <a:rPr lang="ru-RU" sz="2000" b="1" u="sng" dirty="0" smtClean="0">
                <a:solidFill>
                  <a:srgbClr val="FF0000"/>
                </a:solidFill>
                <a:ea typeface="Times New Roman" pitchFamily="18" charset="0"/>
              </a:rPr>
              <a:t>Предмет исследования</a:t>
            </a:r>
            <a:r>
              <a:rPr lang="ru-RU" sz="2000" dirty="0" smtClean="0">
                <a:solidFill>
                  <a:schemeClr val="tx1"/>
                </a:solidFill>
                <a:ea typeface="Times New Roman" pitchFamily="18" charset="0"/>
              </a:rPr>
              <a:t>: Англоязычный сленг в речи русской молодежи</a:t>
            </a:r>
          </a:p>
          <a:p>
            <a:r>
              <a:rPr lang="ru-RU" sz="2000" b="1" u="sng" dirty="0" smtClean="0">
                <a:solidFill>
                  <a:srgbClr val="FF0000"/>
                </a:solidFill>
                <a:ea typeface="Times New Roman" pitchFamily="18" charset="0"/>
              </a:rPr>
              <a:t>Методы исследования</a:t>
            </a:r>
            <a:r>
              <a:rPr lang="ru-RU" sz="2000" dirty="0" smtClean="0">
                <a:solidFill>
                  <a:schemeClr val="tx1"/>
                </a:solidFill>
                <a:ea typeface="Times New Roman" pitchFamily="18" charset="0"/>
              </a:rPr>
              <a:t>: Анкетирование</a:t>
            </a:r>
            <a:endParaRPr lang="ru-RU" sz="20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304800" y="428625"/>
            <a:ext cx="8686800" cy="5651500"/>
          </a:xfrm>
        </p:spPr>
        <p:txBody>
          <a:bodyPr>
            <a:normAutofit/>
          </a:bodyPr>
          <a:lstStyle/>
          <a:p>
            <a:endParaRPr lang="ru-RU" sz="2000" dirty="0" smtClean="0"/>
          </a:p>
          <a:p>
            <a:endParaRPr lang="ru-RU" sz="2000" dirty="0" smtClean="0"/>
          </a:p>
          <a:p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     Сленг</a:t>
            </a:r>
            <a:r>
              <a:rPr lang="ru-RU" sz="2200" b="1" dirty="0" smtClean="0">
                <a:solidFill>
                  <a:srgbClr val="FF0000"/>
                </a:solidFill>
              </a:rPr>
              <a:t> </a:t>
            </a:r>
            <a:r>
              <a:rPr lang="ru-RU" sz="2200" dirty="0" smtClean="0"/>
              <a:t>– разновидность речи, используемой преимущественно в устном общении отдельной относительно устойчивой социальной группой, объединяющей людей по признаку </a:t>
            </a:r>
            <a:r>
              <a:rPr lang="ru-RU" sz="2200" dirty="0" smtClean="0"/>
              <a:t>профессии </a:t>
            </a:r>
            <a:r>
              <a:rPr lang="ru-RU" sz="2200" dirty="0" smtClean="0"/>
              <a:t>или возраста</a:t>
            </a:r>
            <a:r>
              <a:rPr lang="ru-RU" sz="2200" dirty="0" smtClean="0"/>
              <a:t>.</a:t>
            </a:r>
          </a:p>
          <a:p>
            <a:r>
              <a:rPr lang="ru-RU" sz="2200" b="1" dirty="0" smtClean="0"/>
              <a:t> </a:t>
            </a:r>
            <a:endParaRPr lang="ru-RU" sz="2200" dirty="0" smtClean="0"/>
          </a:p>
          <a:p>
            <a:endParaRPr lang="ru-RU" sz="2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Причины заимствования 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600" b="1" dirty="0" smtClean="0">
                <a:solidFill>
                  <a:srgbClr val="FF0000"/>
                </a:solidFill>
              </a:rPr>
              <a:t>Заимствование</a:t>
            </a:r>
            <a:r>
              <a:rPr lang="ru-RU" sz="2600" b="1" dirty="0" smtClean="0">
                <a:solidFill>
                  <a:srgbClr val="FF0000"/>
                </a:solidFill>
              </a:rPr>
              <a:t> </a:t>
            </a:r>
            <a:r>
              <a:rPr lang="ru-RU" sz="2600" dirty="0" smtClean="0"/>
              <a:t>— это копирование слова или выражения одного языка в другой. </a:t>
            </a:r>
          </a:p>
          <a:p>
            <a:pPr lvl="0"/>
            <a:r>
              <a:rPr lang="ru-RU" sz="2600" dirty="0" smtClean="0"/>
              <a:t>1. Потребность </a:t>
            </a:r>
            <a:r>
              <a:rPr lang="ru-RU" sz="2600" dirty="0" smtClean="0"/>
              <a:t>в наименовании новых явлений, предметов, понятий</a:t>
            </a:r>
            <a:r>
              <a:rPr lang="ru-RU" sz="2600" dirty="0" smtClean="0"/>
              <a:t>. </a:t>
            </a:r>
            <a:endParaRPr lang="ru-RU" sz="2600" dirty="0" smtClean="0"/>
          </a:p>
          <a:p>
            <a:pPr lvl="0"/>
            <a:r>
              <a:rPr lang="ru-RU" sz="2600" dirty="0" smtClean="0"/>
              <a:t>2. Отсутствие </a:t>
            </a:r>
            <a:r>
              <a:rPr lang="ru-RU" sz="2600" dirty="0" smtClean="0"/>
              <a:t>соответствия в русском </a:t>
            </a:r>
            <a:r>
              <a:rPr lang="ru-RU" sz="2600" dirty="0" smtClean="0"/>
              <a:t>языке</a:t>
            </a:r>
            <a:endParaRPr lang="ru-RU" sz="2600" dirty="0" smtClean="0"/>
          </a:p>
          <a:p>
            <a:pPr lvl="0"/>
            <a:r>
              <a:rPr lang="ru-RU" sz="2600" dirty="0" smtClean="0"/>
              <a:t>3. Пополнение </a:t>
            </a:r>
            <a:r>
              <a:rPr lang="ru-RU" sz="2600" dirty="0" smtClean="0"/>
              <a:t>языка более выразительными </a:t>
            </a:r>
            <a:r>
              <a:rPr lang="ru-RU" sz="2600" dirty="0" smtClean="0"/>
              <a:t>средствами. </a:t>
            </a:r>
            <a:endParaRPr lang="ru-RU" sz="2600" dirty="0" smtClean="0"/>
          </a:p>
          <a:p>
            <a:pPr lvl="0"/>
            <a:r>
              <a:rPr lang="ru-RU" sz="2600" dirty="0" smtClean="0"/>
              <a:t>Восприятие иноязычного слова, как более </a:t>
            </a:r>
            <a:r>
              <a:rPr lang="ru-RU" sz="2600" dirty="0" smtClean="0"/>
              <a:t>учёного.</a:t>
            </a:r>
            <a:endParaRPr lang="ru-RU" sz="2600" dirty="0" smtClean="0"/>
          </a:p>
          <a:p>
            <a:pPr lvl="0"/>
            <a:r>
              <a:rPr lang="ru-RU" sz="2600" dirty="0" smtClean="0"/>
              <a:t>Необходимость конкретизации </a:t>
            </a:r>
            <a:r>
              <a:rPr lang="ru-RU" sz="2600" dirty="0" smtClean="0"/>
              <a:t>знания.</a:t>
            </a:r>
            <a:endParaRPr lang="ru-RU" sz="2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Классификация по сферам применения.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 smtClean="0"/>
              <a:t>1</a:t>
            </a:r>
            <a:r>
              <a:rPr lang="ru-RU" sz="2200" dirty="0" smtClean="0"/>
              <a:t>. Власть, политика.</a:t>
            </a:r>
          </a:p>
          <a:p>
            <a:r>
              <a:rPr lang="ru-RU" sz="2200" dirty="0" smtClean="0"/>
              <a:t>2. Средства массовой информации.</a:t>
            </a:r>
          </a:p>
          <a:p>
            <a:r>
              <a:rPr lang="ru-RU" sz="2200" dirty="0" smtClean="0"/>
              <a:t>3. Спорт</a:t>
            </a:r>
          </a:p>
          <a:p>
            <a:r>
              <a:rPr lang="ru-RU" sz="2200" dirty="0" smtClean="0"/>
              <a:t>4. Техника.</a:t>
            </a:r>
          </a:p>
          <a:p>
            <a:r>
              <a:rPr lang="ru-RU" sz="2200" dirty="0" smtClean="0"/>
              <a:t>5. Кино, музыка.</a:t>
            </a:r>
          </a:p>
          <a:p>
            <a:r>
              <a:rPr lang="ru-RU" sz="2200" dirty="0" smtClean="0"/>
              <a:t>6. Экономика.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                         </a:t>
            </a:r>
            <a:endParaRPr lang="ru-RU" sz="2800" b="1" dirty="0">
              <a:solidFill>
                <a:srgbClr val="FF0000"/>
              </a:solidFill>
            </a:endParaRPr>
          </a:p>
          <a:p>
            <a:r>
              <a:rPr lang="ru-RU" sz="2800" b="1" dirty="0" smtClean="0">
                <a:solidFill>
                  <a:srgbClr val="FF0000"/>
                </a:solidFill>
              </a:rPr>
              <a:t>                            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                           Анкета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                                 Дорогие ребята!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ea typeface="Times New Roman" pitchFamily="18" charset="0"/>
              </a:rPr>
              <a:t>Вам предлагается ответить на несколько вопросов, касающихся употребления в речи  слов английского происхождения. Анкета анонимна, мы рассчитываем на вашу искренность.</a:t>
            </a:r>
          </a:p>
          <a:p>
            <a:pPr lvl="0"/>
            <a:r>
              <a:rPr lang="ru-RU" sz="2000" dirty="0" smtClean="0">
                <a:solidFill>
                  <a:srgbClr val="FF0000"/>
                </a:solidFill>
              </a:rPr>
              <a:t>Знаете ли вы, что такое сленг?</a:t>
            </a:r>
          </a:p>
          <a:p>
            <a:pPr lvl="0"/>
            <a:r>
              <a:rPr lang="ru-RU" sz="2000" dirty="0" smtClean="0">
                <a:solidFill>
                  <a:srgbClr val="FF0000"/>
                </a:solidFill>
              </a:rPr>
              <a:t>Известно ли вам об истории возникновения и существования сленга?</a:t>
            </a:r>
          </a:p>
          <a:p>
            <a:pPr lvl="0"/>
            <a:r>
              <a:rPr lang="ru-RU" sz="2000" dirty="0" smtClean="0">
                <a:solidFill>
                  <a:srgbClr val="FF0000"/>
                </a:solidFill>
              </a:rPr>
              <a:t>Как вы считаете, актуален ли сленг в наше время?</a:t>
            </a:r>
          </a:p>
          <a:p>
            <a:pPr lvl="0"/>
            <a:r>
              <a:rPr lang="ru-RU" sz="2000" dirty="0" smtClean="0">
                <a:solidFill>
                  <a:srgbClr val="FF0000"/>
                </a:solidFill>
              </a:rPr>
              <a:t>Часто ли вы используете сленг в своей речи?</a:t>
            </a:r>
          </a:p>
          <a:p>
            <a:pPr lvl="0"/>
            <a:r>
              <a:rPr lang="ru-RU" sz="2000" dirty="0" smtClean="0">
                <a:solidFill>
                  <a:srgbClr val="FF0000"/>
                </a:solidFill>
              </a:rPr>
              <a:t>Напишите наиболее употребляемые слова и их значения (5-6 слов).</a:t>
            </a:r>
          </a:p>
          <a:p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cap="none" dirty="0" smtClean="0"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         Результаты наблюдений</a:t>
            </a:r>
            <a:r>
              <a:rPr lang="ru-RU" cap="none" dirty="0" smtClean="0">
                <a:solidFill>
                  <a:srgbClr val="FF0000"/>
                </a:solidFill>
                <a:effectLst/>
                <a:latin typeface="Arial" pitchFamily="34" charset="0"/>
              </a:rPr>
              <a:t/>
            </a:r>
            <a:br>
              <a:rPr lang="ru-RU" cap="none" dirty="0" smtClean="0">
                <a:solidFill>
                  <a:srgbClr val="FF0000"/>
                </a:solidFill>
                <a:effectLst/>
                <a:latin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59911647"/>
              </p:ext>
            </p:extLst>
          </p:nvPr>
        </p:nvGraphicFramePr>
        <p:xfrm>
          <a:off x="571472" y="1428736"/>
          <a:ext cx="8163655" cy="267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1019"/>
                <a:gridCol w="1186699"/>
                <a:gridCol w="1309619"/>
                <a:gridCol w="1248159"/>
                <a:gridCol w="1248159"/>
              </a:tblGrid>
              <a:tr h="66873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Ответы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87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     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       4</a:t>
                      </a:r>
                      <a:endParaRPr lang="ru-RU" dirty="0"/>
                    </a:p>
                  </a:txBody>
                  <a:tcPr/>
                </a:tc>
              </a:tr>
              <a:tr h="668736">
                <a:tc>
                  <a:txBody>
                    <a:bodyPr/>
                    <a:lstStyle/>
                    <a:p>
                      <a:r>
                        <a:rPr lang="ru-RU" dirty="0" smtClean="0"/>
                        <a:t>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 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 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 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 чел.</a:t>
                      </a:r>
                      <a:endParaRPr lang="ru-RU" dirty="0"/>
                    </a:p>
                  </a:txBody>
                  <a:tcPr/>
                </a:tc>
              </a:tr>
              <a:tr h="668736"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 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 чел.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  Наиболее употребляемыми в настоящее время в школе являются следующие слова и выражения: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err="1" smtClean="0">
                <a:solidFill>
                  <a:srgbClr val="FF0000"/>
                </a:solidFill>
              </a:rPr>
              <a:t>Кульно</a:t>
            </a:r>
            <a:r>
              <a:rPr lang="ru-RU" dirty="0" smtClean="0"/>
              <a:t>( </a:t>
            </a:r>
            <a:r>
              <a:rPr lang="en-US" dirty="0" smtClean="0"/>
              <a:t>cool</a:t>
            </a:r>
            <a:r>
              <a:rPr lang="ru-RU" dirty="0" smtClean="0"/>
              <a:t>- классный)- классно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Игнор</a:t>
            </a:r>
            <a:r>
              <a:rPr lang="ru-RU" dirty="0" smtClean="0"/>
              <a:t> (</a:t>
            </a:r>
            <a:r>
              <a:rPr lang="en-US" dirty="0" smtClean="0"/>
              <a:t>ignore</a:t>
            </a:r>
            <a:r>
              <a:rPr lang="ru-RU" dirty="0" smtClean="0"/>
              <a:t>- игнорировать)- не обращать внимания, игнорировать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Фейс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</a:t>
            </a:r>
            <a:r>
              <a:rPr lang="en-US" dirty="0" smtClean="0"/>
              <a:t>face</a:t>
            </a:r>
            <a:r>
              <a:rPr lang="ru-RU" dirty="0" smtClean="0"/>
              <a:t>-лицо)- </a:t>
            </a:r>
            <a:r>
              <a:rPr lang="ru-RU" dirty="0" err="1" smtClean="0"/>
              <a:t>лицо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Бест </a:t>
            </a:r>
            <a:r>
              <a:rPr lang="ru-RU" dirty="0" smtClean="0"/>
              <a:t>(</a:t>
            </a:r>
            <a:r>
              <a:rPr lang="en-US" dirty="0" smtClean="0"/>
              <a:t>best</a:t>
            </a:r>
            <a:r>
              <a:rPr lang="ru-RU" dirty="0" smtClean="0"/>
              <a:t>- лучший)- </a:t>
            </a:r>
            <a:r>
              <a:rPr lang="ru-RU" dirty="0" err="1" smtClean="0"/>
              <a:t>лучший</a:t>
            </a:r>
            <a:endParaRPr lang="ru-RU" dirty="0" smtClean="0"/>
          </a:p>
          <a:p>
            <a:r>
              <a:rPr lang="ru-RU" dirty="0" err="1" smtClean="0">
                <a:solidFill>
                  <a:srgbClr val="FF0000"/>
                </a:solidFill>
              </a:rPr>
              <a:t>Суперский</a:t>
            </a:r>
            <a:r>
              <a:rPr lang="ru-RU" dirty="0" smtClean="0"/>
              <a:t>( </a:t>
            </a:r>
            <a:r>
              <a:rPr lang="en-US" dirty="0" smtClean="0"/>
              <a:t>super</a:t>
            </a:r>
            <a:r>
              <a:rPr lang="ru-RU" dirty="0" smtClean="0"/>
              <a:t>- высшего качества)- </a:t>
            </a:r>
            <a:r>
              <a:rPr lang="ru-RU" dirty="0" err="1" smtClean="0"/>
              <a:t>супер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Реально</a:t>
            </a:r>
            <a:r>
              <a:rPr lang="ru-RU" dirty="0" smtClean="0"/>
              <a:t> (</a:t>
            </a:r>
            <a:r>
              <a:rPr lang="en-US" dirty="0" smtClean="0"/>
              <a:t>real</a:t>
            </a:r>
            <a:r>
              <a:rPr lang="ru-RU" dirty="0" smtClean="0"/>
              <a:t>-реальный, настоящий)- реально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Лузер</a:t>
            </a:r>
            <a:r>
              <a:rPr lang="ru-RU" dirty="0" smtClean="0"/>
              <a:t> (</a:t>
            </a:r>
            <a:r>
              <a:rPr lang="en-US" dirty="0" smtClean="0"/>
              <a:t>loose</a:t>
            </a:r>
            <a:r>
              <a:rPr lang="ru-RU" dirty="0" smtClean="0"/>
              <a:t>-терять, проигрыватель)- неудачник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Хай</a:t>
            </a:r>
            <a:r>
              <a:rPr lang="ru-RU" dirty="0" smtClean="0"/>
              <a:t> (</a:t>
            </a:r>
            <a:r>
              <a:rPr lang="en-US" dirty="0" smtClean="0"/>
              <a:t>Hi</a:t>
            </a:r>
            <a:r>
              <a:rPr lang="ru-RU" dirty="0" smtClean="0"/>
              <a:t>- привет)- </a:t>
            </a:r>
            <a:r>
              <a:rPr lang="ru-RU" dirty="0" err="1" smtClean="0"/>
              <a:t>привет</a:t>
            </a: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Окай/</a:t>
            </a:r>
            <a:r>
              <a:rPr lang="ru-RU" dirty="0" err="1" smtClean="0">
                <a:solidFill>
                  <a:srgbClr val="FF0000"/>
                </a:solidFill>
              </a:rPr>
              <a:t>Окей</a:t>
            </a:r>
            <a:r>
              <a:rPr lang="ru-RU" dirty="0" smtClean="0">
                <a:solidFill>
                  <a:srgbClr val="FF0000"/>
                </a:solidFill>
              </a:rPr>
              <a:t>/</a:t>
            </a:r>
            <a:r>
              <a:rPr lang="ru-RU" dirty="0" err="1" smtClean="0">
                <a:solidFill>
                  <a:srgbClr val="FF0000"/>
                </a:solidFill>
              </a:rPr>
              <a:t>Ок</a:t>
            </a:r>
            <a:r>
              <a:rPr lang="ru-RU" dirty="0" smtClean="0"/>
              <a:t>(</a:t>
            </a:r>
            <a:r>
              <a:rPr lang="en-US" dirty="0" smtClean="0"/>
              <a:t>OK</a:t>
            </a:r>
            <a:r>
              <a:rPr lang="ru-RU" dirty="0" smtClean="0"/>
              <a:t>- отлично)- все хорошо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Упс</a:t>
            </a:r>
            <a:r>
              <a:rPr lang="ru-RU" dirty="0" smtClean="0"/>
              <a:t>( </a:t>
            </a:r>
            <a:r>
              <a:rPr lang="en-US" dirty="0" smtClean="0"/>
              <a:t>Oops</a:t>
            </a:r>
            <a:r>
              <a:rPr lang="ru-RU" dirty="0" smtClean="0"/>
              <a:t>-  возглас )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Фешн</a:t>
            </a:r>
            <a:r>
              <a:rPr lang="ru-RU" dirty="0" smtClean="0"/>
              <a:t>( </a:t>
            </a:r>
            <a:r>
              <a:rPr lang="en-US" dirty="0" smtClean="0"/>
              <a:t>fashion</a:t>
            </a:r>
            <a:r>
              <a:rPr lang="ru-RU" dirty="0" smtClean="0"/>
              <a:t>-модный)- </a:t>
            </a:r>
            <a:r>
              <a:rPr lang="ru-RU" dirty="0" err="1" smtClean="0"/>
              <a:t>модный</a:t>
            </a:r>
            <a:endParaRPr lang="ru-RU" dirty="0" smtClean="0"/>
          </a:p>
          <a:p>
            <a:r>
              <a:rPr lang="ru-RU" dirty="0" err="1" smtClean="0">
                <a:solidFill>
                  <a:srgbClr val="FF0000"/>
                </a:solidFill>
              </a:rPr>
              <a:t>Экшен</a:t>
            </a:r>
            <a:r>
              <a:rPr lang="ru-RU" dirty="0" smtClean="0"/>
              <a:t> (</a:t>
            </a:r>
            <a:r>
              <a:rPr lang="en-US" dirty="0" smtClean="0"/>
              <a:t>action</a:t>
            </a:r>
            <a:r>
              <a:rPr lang="ru-RU" dirty="0" smtClean="0"/>
              <a:t>-боевик, действие)- </a:t>
            </a:r>
            <a:r>
              <a:rPr lang="en-US" dirty="0" smtClean="0"/>
              <a:t>c</a:t>
            </a:r>
            <a:r>
              <a:rPr lang="ru-RU" dirty="0" err="1" smtClean="0"/>
              <a:t>обытие</a:t>
            </a:r>
            <a:r>
              <a:rPr lang="ru-RU" dirty="0" smtClean="0"/>
              <a:t>, действие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Нонсенс </a:t>
            </a:r>
            <a:r>
              <a:rPr lang="ru-RU" dirty="0" smtClean="0"/>
              <a:t>(</a:t>
            </a:r>
            <a:r>
              <a:rPr lang="en-US" dirty="0" smtClean="0"/>
              <a:t>nonsense</a:t>
            </a:r>
            <a:r>
              <a:rPr lang="ru-RU" dirty="0" smtClean="0"/>
              <a:t>-чепуха)- </a:t>
            </a:r>
            <a:r>
              <a:rPr lang="ru-RU" dirty="0" err="1" smtClean="0"/>
              <a:t>чепуха</a:t>
            </a:r>
            <a:r>
              <a:rPr lang="ru-RU" dirty="0" smtClean="0"/>
              <a:t>, ерунда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Бай</a:t>
            </a:r>
            <a:r>
              <a:rPr lang="ru-RU" dirty="0" smtClean="0"/>
              <a:t> (</a:t>
            </a:r>
            <a:r>
              <a:rPr lang="en-US" dirty="0" smtClean="0"/>
              <a:t>Bye</a:t>
            </a:r>
            <a:r>
              <a:rPr lang="ru-RU" dirty="0" smtClean="0"/>
              <a:t>- пока)- </a:t>
            </a:r>
            <a:r>
              <a:rPr lang="ru-RU" dirty="0" err="1" smtClean="0"/>
              <a:t>пока</a:t>
            </a:r>
            <a:r>
              <a:rPr lang="ru-RU" dirty="0" smtClean="0"/>
              <a:t>, до свидания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Бойфренд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</a:t>
            </a:r>
            <a:r>
              <a:rPr lang="en-US" dirty="0" smtClean="0"/>
              <a:t>boy</a:t>
            </a:r>
            <a:r>
              <a:rPr lang="ru-RU" dirty="0" smtClean="0"/>
              <a:t>- мальчик,  </a:t>
            </a:r>
            <a:r>
              <a:rPr lang="en-US" dirty="0" smtClean="0"/>
              <a:t>friend</a:t>
            </a:r>
            <a:r>
              <a:rPr lang="ru-RU" dirty="0" smtClean="0"/>
              <a:t>- друг) – </a:t>
            </a:r>
            <a:r>
              <a:rPr lang="ru-RU" dirty="0" err="1" smtClean="0"/>
              <a:t>друг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                                               заключение.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Главное в молодежном сленге - отход от обыденности, игра, ирония, маска. Непринужденный молодежный язык стремится уйти от скучного мира взрослых, родителей, учителей.</a:t>
            </a:r>
          </a:p>
          <a:p>
            <a:r>
              <a:rPr lang="ru-RU" dirty="0" smtClean="0"/>
              <a:t>Доказано</a:t>
            </a:r>
            <a:r>
              <a:rPr lang="ru-RU" dirty="0" smtClean="0"/>
              <a:t>, что в подростковом возрасте формируется потребность  осознания « не быть как все» и в то же время « быть со всеми».  И именно сленг подростков, объединенных  общими интересами, территорией, образом жизни помогает им в этом.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Язык</a:t>
            </a:r>
            <a:r>
              <a:rPr lang="ru-RU" dirty="0" smtClean="0"/>
              <a:t> – живое существо. Что-то в нем рождается, проживает свою жизнь, что-то уходит, а что-то остается навсегда. Каждое поколение вносит в язык свою лексику. Кто-то относится к  ней положительно, кто-то отрицательно. Но полностью отрицать это явление мы уж точно не </a:t>
            </a:r>
            <a:r>
              <a:rPr lang="ru-RU" dirty="0" smtClean="0"/>
              <a:t>можем. </a:t>
            </a:r>
            <a:r>
              <a:rPr lang="ru-RU" dirty="0" smtClean="0"/>
              <a:t>Каждый употребляет его до какого-то определенного возраста, затем возвращается к разговорному литературному языку. Главное, что сленговые слова можно заменить литературными.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80</TotalTime>
  <Words>545</Words>
  <Application>Microsoft Office PowerPoint</Application>
  <PresentationFormat>Экран (4:3)</PresentationFormat>
  <Paragraphs>101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Молодежный Сленг                    </vt:lpstr>
      <vt:lpstr> </vt:lpstr>
      <vt:lpstr>Слайд 3</vt:lpstr>
      <vt:lpstr>Причины заимствования  </vt:lpstr>
      <vt:lpstr>Классификация по сферам применения. </vt:lpstr>
      <vt:lpstr>Слайд 6</vt:lpstr>
      <vt:lpstr>          Результаты наблюдений </vt:lpstr>
      <vt:lpstr>Слайд 8</vt:lpstr>
      <vt:lpstr>                                               заключение.</vt:lpstr>
      <vt:lpstr>список литературы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Школьный Сленг                    Юного Британца</dc:title>
  <dc:creator>Компьютер</dc:creator>
  <cp:lastModifiedBy>Компьютер</cp:lastModifiedBy>
  <cp:revision>10</cp:revision>
  <dcterms:created xsi:type="dcterms:W3CDTF">2012-12-09T04:51:03Z</dcterms:created>
  <dcterms:modified xsi:type="dcterms:W3CDTF">2012-12-18T06:53:05Z</dcterms:modified>
</cp:coreProperties>
</file>