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8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84" r:id="rId3"/>
    <p:sldId id="271" r:id="rId4"/>
    <p:sldId id="274" r:id="rId5"/>
    <p:sldId id="275" r:id="rId6"/>
    <p:sldId id="277" r:id="rId7"/>
    <p:sldId id="279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7" r:id="rId16"/>
    <p:sldId id="268" r:id="rId17"/>
  </p:sldIdLst>
  <p:sldSz cx="10693400" cy="7556500"/>
  <p:notesSz cx="10693400" cy="7556500"/>
  <p:embeddedFontLst>
    <p:embeddedFont>
      <p:font typeface="Arial Black" panose="020B0A04020102020204" pitchFamily="34" charset="0"/>
      <p:bold r:id="rId18"/>
    </p:embeddedFont>
    <p:embeddedFont>
      <p:font typeface="Arial Narrow" panose="020B0606020202030204" pitchFamily="34" charset="0"/>
      <p:regular r:id="rId19"/>
      <p:bold r:id="rId20"/>
      <p:italic r:id="rId21"/>
      <p:boldItalic r:id="rId22"/>
    </p:embeddedFont>
    <p:embeddedFont>
      <p:font typeface="Lucida Sans Unicode" panose="020B0602030504020204" pitchFamily="34" charset="0"/>
      <p:regular r:id="rId23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038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2515"/>
            <a:ext cx="9089390" cy="1586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1640"/>
            <a:ext cx="7485380" cy="1889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3/29/2022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3/29/2022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3/29/2022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59001" y="6551255"/>
            <a:ext cx="5390528" cy="1004735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845701" y="6544056"/>
            <a:ext cx="4017645" cy="1012190"/>
          </a:xfrm>
          <a:custGeom>
            <a:avLst/>
            <a:gdLst/>
            <a:ahLst/>
            <a:cxnLst/>
            <a:rect l="l" t="t" r="r" b="b"/>
            <a:pathLst>
              <a:path w="4017645" h="1012190">
                <a:moveTo>
                  <a:pt x="4017624" y="1011936"/>
                </a:moveTo>
                <a:lnTo>
                  <a:pt x="0" y="0"/>
                </a:lnTo>
                <a:lnTo>
                  <a:pt x="7620" y="7620"/>
                </a:lnTo>
                <a:lnTo>
                  <a:pt x="3158471" y="1011936"/>
                </a:lnTo>
                <a:lnTo>
                  <a:pt x="4017624" y="10119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09253" y="6376416"/>
            <a:ext cx="3749038" cy="1179575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09253" y="6376161"/>
            <a:ext cx="3706364" cy="117983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33461" y="351542"/>
            <a:ext cx="7746365" cy="3619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43830" y="2463805"/>
            <a:ext cx="8205738" cy="33845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27545"/>
            <a:ext cx="3421888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09251" y="0"/>
            <a:ext cx="10076815" cy="7556500"/>
            <a:chOff x="309251" y="0"/>
            <a:chExt cx="10076815" cy="7556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80581" y="5462702"/>
              <a:ext cx="8203831" cy="53576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32697" y="5771388"/>
              <a:ext cx="9953625" cy="870585"/>
            </a:xfrm>
            <a:custGeom>
              <a:avLst/>
              <a:gdLst/>
              <a:ahLst/>
              <a:cxnLst/>
              <a:rect l="l" t="t" r="r" b="b"/>
              <a:pathLst>
                <a:path w="9953625" h="870584">
                  <a:moveTo>
                    <a:pt x="9953241" y="870204"/>
                  </a:moveTo>
                  <a:lnTo>
                    <a:pt x="9953241" y="0"/>
                  </a:lnTo>
                  <a:lnTo>
                    <a:pt x="0" y="0"/>
                  </a:lnTo>
                  <a:lnTo>
                    <a:pt x="9953241" y="87020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9251" y="5507735"/>
              <a:ext cx="10075284" cy="204825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9253" y="5502909"/>
              <a:ext cx="10075160" cy="88265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9251" y="0"/>
              <a:ext cx="10075284" cy="7555991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5894207" y="3491407"/>
            <a:ext cx="4143375" cy="2204720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12700" marR="5080" algn="ctr">
              <a:lnSpc>
                <a:spcPts val="4220"/>
              </a:lnSpc>
              <a:spcBef>
                <a:spcPts val="450"/>
              </a:spcBef>
            </a:pPr>
            <a:r>
              <a:rPr sz="3700" i="1" spc="-25" dirty="0">
                <a:latin typeface="Lucida Sans Unicode"/>
                <a:cs typeface="Lucida Sans Unicode"/>
              </a:rPr>
              <a:t>Обновленный</a:t>
            </a:r>
            <a:r>
              <a:rPr sz="3700" spc="-25" dirty="0">
                <a:latin typeface="Times New Roman"/>
                <a:cs typeface="Times New Roman"/>
              </a:rPr>
              <a:t> </a:t>
            </a:r>
            <a:r>
              <a:rPr sz="3700" i="1" spc="-25" dirty="0">
                <a:latin typeface="Lucida Sans Unicode"/>
                <a:cs typeface="Lucida Sans Unicode"/>
              </a:rPr>
              <a:t>ФГОС</a:t>
            </a:r>
            <a:r>
              <a:rPr sz="3700" spc="-125" dirty="0">
                <a:latin typeface="Times New Roman"/>
                <a:cs typeface="Times New Roman"/>
              </a:rPr>
              <a:t> </a:t>
            </a:r>
            <a:r>
              <a:rPr sz="3700" i="1" spc="-10" dirty="0">
                <a:latin typeface="Lucida Sans Unicode"/>
                <a:cs typeface="Lucida Sans Unicode"/>
              </a:rPr>
              <a:t>НОО</a:t>
            </a:r>
            <a:r>
              <a:rPr sz="3700" spc="-120" dirty="0">
                <a:latin typeface="Times New Roman"/>
                <a:cs typeface="Times New Roman"/>
              </a:rPr>
              <a:t> </a:t>
            </a:r>
            <a:r>
              <a:rPr sz="3700" i="1" dirty="0">
                <a:latin typeface="Lucida Sans Unicode"/>
                <a:cs typeface="Lucida Sans Unicode"/>
              </a:rPr>
              <a:t>и</a:t>
            </a:r>
            <a:r>
              <a:rPr sz="3700" spc="-90" dirty="0">
                <a:latin typeface="Times New Roman"/>
                <a:cs typeface="Times New Roman"/>
              </a:rPr>
              <a:t> </a:t>
            </a:r>
            <a:r>
              <a:rPr sz="3700" i="1" spc="-105" dirty="0">
                <a:latin typeface="Lucida Sans Unicode"/>
                <a:cs typeface="Lucida Sans Unicode"/>
              </a:rPr>
              <a:t>ООО:</a:t>
            </a:r>
            <a:endParaRPr sz="3700" dirty="0">
              <a:latin typeface="Lucida Sans Unicode"/>
              <a:cs typeface="Lucida Sans Unicode"/>
            </a:endParaRPr>
          </a:p>
          <a:p>
            <a:pPr marL="47625" marR="38735" algn="ctr">
              <a:lnSpc>
                <a:spcPts val="4220"/>
              </a:lnSpc>
              <a:spcBef>
                <a:spcPts val="20"/>
              </a:spcBef>
            </a:pPr>
            <a:r>
              <a:rPr sz="3700" spc="-130" dirty="0" smtClean="0">
                <a:latin typeface="Times New Roman"/>
                <a:cs typeface="Times New Roman"/>
              </a:rPr>
              <a:t> </a:t>
            </a:r>
            <a:r>
              <a:rPr sz="3700" i="1" spc="-80" dirty="0" err="1" smtClean="0">
                <a:latin typeface="Lucida Sans Unicode"/>
                <a:cs typeface="Lucida Sans Unicode"/>
              </a:rPr>
              <a:t>переход</a:t>
            </a:r>
            <a:r>
              <a:rPr sz="3700" spc="-145" dirty="0" smtClean="0">
                <a:latin typeface="Times New Roman"/>
                <a:cs typeface="Times New Roman"/>
              </a:rPr>
              <a:t> </a:t>
            </a:r>
            <a:r>
              <a:rPr sz="3700" i="1" spc="-60" dirty="0">
                <a:latin typeface="Lucida Sans Unicode"/>
                <a:cs typeface="Lucida Sans Unicode"/>
              </a:rPr>
              <a:t>на</a:t>
            </a:r>
            <a:r>
              <a:rPr sz="3700" spc="-60" dirty="0">
                <a:latin typeface="Times New Roman"/>
                <a:cs typeface="Times New Roman"/>
              </a:rPr>
              <a:t> </a:t>
            </a:r>
            <a:r>
              <a:rPr sz="3700" i="1" spc="-40" dirty="0" err="1">
                <a:latin typeface="Lucida Sans Unicode"/>
                <a:cs typeface="Lucida Sans Unicode"/>
              </a:rPr>
              <a:t>новые</a:t>
            </a:r>
            <a:r>
              <a:rPr sz="3700" spc="-185" dirty="0">
                <a:latin typeface="Times New Roman"/>
                <a:cs typeface="Times New Roman"/>
              </a:rPr>
              <a:t> </a:t>
            </a:r>
            <a:r>
              <a:rPr sz="3700" i="1" spc="-10" dirty="0" smtClean="0">
                <a:latin typeface="Lucida Sans Unicode"/>
                <a:cs typeface="Lucida Sans Unicode"/>
              </a:rPr>
              <a:t>ФГОС</a:t>
            </a:r>
            <a:endParaRPr sz="3700" dirty="0">
              <a:latin typeface="Lucida Sans Unicode"/>
              <a:cs typeface="Lucida Sans Unicod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346835" y="6720335"/>
            <a:ext cx="3586479" cy="2507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endParaRPr sz="155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500376" y="122543"/>
          <a:ext cx="9759949" cy="64300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33115"/>
                <a:gridCol w="2776855"/>
                <a:gridCol w="3649979"/>
              </a:tblGrid>
              <a:tr h="382905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650" b="1" dirty="0">
                          <a:latin typeface="Times New Roman"/>
                          <a:cs typeface="Times New Roman"/>
                        </a:rPr>
                        <a:t>Как</a:t>
                      </a:r>
                      <a:r>
                        <a:rPr sz="16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b="1" spc="-10" dirty="0">
                          <a:latin typeface="Times New Roman"/>
                          <a:cs typeface="Times New Roman"/>
                        </a:rPr>
                        <a:t>стало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463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650" b="1" dirty="0">
                          <a:latin typeface="Times New Roman"/>
                          <a:cs typeface="Times New Roman"/>
                        </a:rPr>
                        <a:t>Как</a:t>
                      </a:r>
                      <a:r>
                        <a:rPr sz="16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b="1" spc="-20" dirty="0">
                          <a:latin typeface="Times New Roman"/>
                          <a:cs typeface="Times New Roman"/>
                        </a:rPr>
                        <a:t>было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463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900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650" b="1" dirty="0">
                          <a:latin typeface="Times New Roman"/>
                          <a:cs typeface="Times New Roman"/>
                        </a:rPr>
                        <a:t>Что</a:t>
                      </a:r>
                      <a:r>
                        <a:rPr sz="16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b="1" dirty="0">
                          <a:latin typeface="Times New Roman"/>
                          <a:cs typeface="Times New Roman"/>
                        </a:rPr>
                        <a:t>сделать</a:t>
                      </a:r>
                      <a:r>
                        <a:rPr sz="16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b="1" spc="-10" dirty="0">
                          <a:latin typeface="Times New Roman"/>
                          <a:cs typeface="Times New Roman"/>
                        </a:rPr>
                        <a:t>школе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463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20365">
                <a:tc>
                  <a:txBody>
                    <a:bodyPr/>
                    <a:lstStyle/>
                    <a:p>
                      <a:pPr marL="7112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4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РАБОЧИЕ</a:t>
                      </a:r>
                      <a:r>
                        <a:rPr sz="1400" u="heavy" spc="-7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ПРОГРАММЫ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7112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Унифицировали</a:t>
                      </a:r>
                      <a:r>
                        <a:rPr sz="14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требования</a:t>
                      </a:r>
                      <a:r>
                        <a:rPr sz="14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4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рабочим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71120" marR="179705">
                        <a:lnSpc>
                          <a:spcPct val="102299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программам.</a:t>
                      </a:r>
                      <a:r>
                        <a:rPr sz="14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Они</a:t>
                      </a:r>
                      <a:r>
                        <a:rPr sz="14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формируются</a:t>
                      </a:r>
                      <a:r>
                        <a:rPr sz="140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учетом</a:t>
                      </a:r>
                      <a:r>
                        <a:rPr sz="14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рабочей</a:t>
                      </a:r>
                      <a:r>
                        <a:rPr sz="1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программы</a:t>
                      </a:r>
                      <a:r>
                        <a:rPr sz="14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воспитания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содержат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указание</a:t>
                      </a:r>
                      <a:r>
                        <a:rPr sz="14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возможность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использования</a:t>
                      </a:r>
                      <a:r>
                        <a:rPr sz="14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электронных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образовательных</a:t>
                      </a:r>
                      <a:r>
                        <a:rPr sz="14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ресурсов.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71120" marR="231140">
                        <a:lnSpc>
                          <a:spcPct val="102099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Рабочие</a:t>
                      </a:r>
                      <a:r>
                        <a:rPr sz="14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программы</a:t>
                      </a:r>
                      <a:r>
                        <a:rPr sz="14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внеурочной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деятельности</a:t>
                      </a:r>
                      <a:r>
                        <a:rPr sz="140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дополнительно</a:t>
                      </a:r>
                      <a:r>
                        <a:rPr sz="1400" spc="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содержат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форму</a:t>
                      </a:r>
                      <a:r>
                        <a:rPr sz="14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проведения</a:t>
                      </a:r>
                      <a:r>
                        <a:rPr sz="14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занятия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69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4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было</a:t>
                      </a:r>
                      <a:r>
                        <a:rPr sz="14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требований: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207010" indent="-137795">
                        <a:lnSpc>
                          <a:spcPct val="100000"/>
                        </a:lnSpc>
                        <a:spcBef>
                          <a:spcPts val="35"/>
                        </a:spcBef>
                        <a:buChar char="–"/>
                        <a:tabLst>
                          <a:tab pos="207645" algn="l"/>
                        </a:tabLst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к тематическому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планированию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9850" marR="161290">
                        <a:lnSpc>
                          <a:spcPct val="102099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курса</a:t>
                      </a:r>
                      <a:r>
                        <a:rPr sz="14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внеурочки</a:t>
                      </a:r>
                      <a:r>
                        <a:rPr sz="14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учетом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рабочей</a:t>
                      </a:r>
                      <a:r>
                        <a:rPr sz="14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программы</a:t>
                      </a:r>
                      <a:r>
                        <a:rPr sz="140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воспитания;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9850" marR="220979">
                        <a:lnSpc>
                          <a:spcPct val="102099"/>
                        </a:lnSpc>
                        <a:spcBef>
                          <a:spcPts val="5"/>
                        </a:spcBef>
                        <a:buChar char="–"/>
                        <a:tabLst>
                          <a:tab pos="207645" algn="l"/>
                        </a:tabLst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тематическому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планированию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рабочих</a:t>
                      </a:r>
                      <a:r>
                        <a:rPr sz="1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программ</a:t>
                      </a:r>
                      <a:r>
                        <a:rPr sz="14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4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учетом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9850" marR="328295">
                        <a:lnSpc>
                          <a:spcPct val="102099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возможности</a:t>
                      </a:r>
                      <a:r>
                        <a:rPr sz="14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использования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электронных</a:t>
                      </a:r>
                      <a:r>
                        <a:rPr sz="140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образовательных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ресурсов</a:t>
                      </a:r>
                      <a:r>
                        <a:rPr sz="14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цифровых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образовательных</a:t>
                      </a:r>
                      <a:r>
                        <a:rPr sz="14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платформ</a:t>
                      </a:r>
                      <a:r>
                        <a:rPr sz="1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каждой</a:t>
                      </a:r>
                      <a:r>
                        <a:rPr sz="14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теме;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9850" marR="1016635">
                        <a:lnSpc>
                          <a:spcPct val="102099"/>
                        </a:lnSpc>
                        <a:spcBef>
                          <a:spcPts val="15"/>
                        </a:spcBef>
                        <a:buChar char="–"/>
                        <a:tabLst>
                          <a:tab pos="207645" algn="l"/>
                        </a:tabLst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формам</a:t>
                      </a:r>
                      <a:r>
                        <a:rPr sz="1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проведения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внеурочных</a:t>
                      </a:r>
                      <a:r>
                        <a:rPr sz="1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занятий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69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 marR="299085">
                        <a:lnSpc>
                          <a:spcPct val="102299"/>
                        </a:lnSpc>
                        <a:spcBef>
                          <a:spcPts val="33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Впишите</a:t>
                      </a:r>
                      <a:r>
                        <a:rPr sz="14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4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тематическое</a:t>
                      </a:r>
                      <a:r>
                        <a:rPr sz="14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планирование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каждой</a:t>
                      </a:r>
                      <a:r>
                        <a:rPr sz="14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рабочей</a:t>
                      </a:r>
                      <a:r>
                        <a:rPr sz="14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программы</a:t>
                      </a:r>
                      <a:r>
                        <a:rPr sz="14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(кроме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программы</a:t>
                      </a:r>
                      <a:r>
                        <a:rPr sz="140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воспитания)</a:t>
                      </a:r>
                      <a:r>
                        <a:rPr sz="1400" spc="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электронные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образовательные</a:t>
                      </a:r>
                      <a:r>
                        <a:rPr sz="1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ресурсы,</a:t>
                      </a:r>
                      <a:r>
                        <a:rPr sz="14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которые</a:t>
                      </a:r>
                      <a:r>
                        <a:rPr sz="1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можно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использовать</a:t>
                      </a:r>
                      <a:r>
                        <a:rPr sz="1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при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изучении</a:t>
                      </a:r>
                      <a:r>
                        <a:rPr sz="14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темы.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9850" algn="just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4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указывайте</a:t>
                      </a:r>
                      <a:r>
                        <a:rPr sz="14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4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рабочих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программах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9850" marR="575945" algn="just">
                        <a:lnSpc>
                          <a:spcPct val="102099"/>
                        </a:lnSpc>
                        <a:spcBef>
                          <a:spcPts val="1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внеурочки</a:t>
                      </a:r>
                      <a:r>
                        <a:rPr sz="14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формы</a:t>
                      </a:r>
                      <a:r>
                        <a:rPr sz="14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организации</a:t>
                      </a:r>
                      <a:r>
                        <a:rPr sz="14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виды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деятельности.</a:t>
                      </a:r>
                      <a:r>
                        <a:rPr sz="14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Вместо</a:t>
                      </a:r>
                      <a:r>
                        <a:rPr sz="14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этого</a:t>
                      </a:r>
                      <a:r>
                        <a:rPr sz="14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напишите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формы</a:t>
                      </a:r>
                      <a:r>
                        <a:rPr sz="14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занятий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26740">
                <a:tc>
                  <a:txBody>
                    <a:bodyPr/>
                    <a:lstStyle/>
                    <a:p>
                      <a:pPr marL="71120" marR="759460">
                        <a:lnSpc>
                          <a:spcPct val="102099"/>
                        </a:lnSpc>
                        <a:spcBef>
                          <a:spcPts val="229"/>
                        </a:spcBef>
                      </a:pPr>
                      <a:r>
                        <a:rPr sz="14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ПРЕДМЕТНЫЕ</a:t>
                      </a:r>
                      <a:r>
                        <a:rPr sz="1400" u="heavy" spc="5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ОБЛАСТИ</a:t>
                      </a:r>
                      <a:r>
                        <a:rPr sz="1400" u="heavy" spc="4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u="heavy" spc="-5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ПРЕДМЕТЫ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71120" marR="565785">
                        <a:lnSpc>
                          <a:spcPct val="102099"/>
                        </a:lnSpc>
                        <a:spcBef>
                          <a:spcPts val="1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4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уровне</a:t>
                      </a:r>
                      <a:r>
                        <a:rPr sz="14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НОО</a:t>
                      </a:r>
                      <a:r>
                        <a:rPr sz="14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конкретизировали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учебные</a:t>
                      </a:r>
                      <a:r>
                        <a:rPr sz="14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предметы</a:t>
                      </a:r>
                      <a:r>
                        <a:rPr sz="14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модули.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71120" marR="388620">
                        <a:lnSpc>
                          <a:spcPct val="102099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4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уровне</a:t>
                      </a:r>
                      <a:r>
                        <a:rPr sz="14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ООО</a:t>
                      </a:r>
                      <a:r>
                        <a:rPr sz="14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заменили</a:t>
                      </a:r>
                      <a:r>
                        <a:rPr sz="14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некоторые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предметы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модули.</a:t>
                      </a:r>
                      <a:r>
                        <a:rPr sz="14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предметной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71120" marR="276225">
                        <a:lnSpc>
                          <a:spcPct val="102099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области «Математика и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информатика»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оставили</a:t>
                      </a:r>
                      <a:r>
                        <a:rPr sz="14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только</a:t>
                      </a:r>
                      <a:r>
                        <a:rPr sz="1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предметы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71120" marR="377825">
                        <a:lnSpc>
                          <a:spcPct val="102099"/>
                        </a:lnSpc>
                        <a:spcBef>
                          <a:spcPts val="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«Математика»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«Информатика».</a:t>
                      </a:r>
                      <a:r>
                        <a:rPr sz="14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математику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входят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курсы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«Алгебра»,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71120" marR="687705">
                        <a:lnSpc>
                          <a:spcPts val="1730"/>
                        </a:lnSpc>
                        <a:spcBef>
                          <a:spcPts val="5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«Геометрия»,</a:t>
                      </a:r>
                      <a:r>
                        <a:rPr sz="14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«Вероятность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статистика».</a:t>
                      </a:r>
                      <a:r>
                        <a:rPr sz="14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Предмет</a:t>
                      </a:r>
                      <a:r>
                        <a:rPr sz="14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«История»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71120">
                        <a:lnSpc>
                          <a:spcPts val="165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включает</a:t>
                      </a:r>
                      <a:r>
                        <a:rPr sz="14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курсы</a:t>
                      </a:r>
                      <a:r>
                        <a:rPr sz="14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«История</a:t>
                      </a:r>
                      <a:r>
                        <a:rPr sz="1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России»</a:t>
                      </a:r>
                      <a:r>
                        <a:rPr sz="14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и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7112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«Всеобщая</a:t>
                      </a:r>
                      <a:r>
                        <a:rPr sz="140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история»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 marR="86360">
                        <a:lnSpc>
                          <a:spcPct val="102400"/>
                        </a:lnSpc>
                        <a:spcBef>
                          <a:spcPts val="22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Деление</a:t>
                      </a:r>
                      <a:r>
                        <a:rPr sz="14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предметов</a:t>
                      </a:r>
                      <a:r>
                        <a:rPr sz="14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курсов</a:t>
                      </a:r>
                      <a:r>
                        <a:rPr sz="14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предметным</a:t>
                      </a:r>
                      <a:r>
                        <a:rPr sz="14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областям</a:t>
                      </a:r>
                      <a:r>
                        <a:rPr sz="14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было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другим.</a:t>
                      </a:r>
                      <a:r>
                        <a:rPr sz="14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уровне</a:t>
                      </a:r>
                      <a:r>
                        <a:rPr sz="14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НОО</a:t>
                      </a:r>
                      <a:r>
                        <a:rPr sz="14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стандарт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4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закреплял</a:t>
                      </a:r>
                      <a:r>
                        <a:rPr sz="14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предметы</a:t>
                      </a:r>
                      <a:r>
                        <a:rPr sz="14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модули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85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 marR="82550">
                        <a:lnSpc>
                          <a:spcPct val="102400"/>
                        </a:lnSpc>
                        <a:spcBef>
                          <a:spcPts val="22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Учтите</a:t>
                      </a:r>
                      <a:r>
                        <a:rPr sz="14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новое</a:t>
                      </a:r>
                      <a:r>
                        <a:rPr sz="14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деление</a:t>
                      </a:r>
                      <a:r>
                        <a:rPr sz="14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4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предметы</a:t>
                      </a:r>
                      <a:r>
                        <a:rPr sz="14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модули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при</a:t>
                      </a:r>
                      <a:r>
                        <a:rPr sz="14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разработке</a:t>
                      </a:r>
                      <a:r>
                        <a:rPr sz="14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рабочих</a:t>
                      </a:r>
                      <a:r>
                        <a:rPr sz="14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программ</a:t>
                      </a:r>
                      <a:r>
                        <a:rPr sz="14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spc="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учебного</a:t>
                      </a:r>
                      <a:r>
                        <a:rPr sz="14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плана,</a:t>
                      </a:r>
                      <a:r>
                        <a:rPr sz="14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раздела</a:t>
                      </a:r>
                      <a:r>
                        <a:rPr sz="1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ООП</a:t>
                      </a:r>
                      <a:r>
                        <a:rPr sz="14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требованиях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4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предметным</a:t>
                      </a:r>
                      <a:r>
                        <a:rPr sz="14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результатам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85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421128" y="201791"/>
          <a:ext cx="9759315" cy="67081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46220"/>
                <a:gridCol w="2142490"/>
                <a:gridCol w="3570605"/>
              </a:tblGrid>
              <a:tr h="382905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650" b="1" dirty="0">
                          <a:latin typeface="Times New Roman"/>
                          <a:cs typeface="Times New Roman"/>
                        </a:rPr>
                        <a:t>Как</a:t>
                      </a:r>
                      <a:r>
                        <a:rPr sz="16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b="1" spc="-10" dirty="0">
                          <a:latin typeface="Times New Roman"/>
                          <a:cs typeface="Times New Roman"/>
                        </a:rPr>
                        <a:t>стало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463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1214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650" b="1" dirty="0">
                          <a:latin typeface="Times New Roman"/>
                          <a:cs typeface="Times New Roman"/>
                        </a:rPr>
                        <a:t>Как</a:t>
                      </a:r>
                      <a:r>
                        <a:rPr sz="16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b="1" spc="-20" dirty="0">
                          <a:latin typeface="Times New Roman"/>
                          <a:cs typeface="Times New Roman"/>
                        </a:rPr>
                        <a:t>было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463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836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650" b="1" dirty="0">
                          <a:latin typeface="Times New Roman"/>
                          <a:cs typeface="Times New Roman"/>
                        </a:rPr>
                        <a:t>Что</a:t>
                      </a:r>
                      <a:r>
                        <a:rPr sz="16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b="1" dirty="0">
                          <a:latin typeface="Times New Roman"/>
                          <a:cs typeface="Times New Roman"/>
                        </a:rPr>
                        <a:t>сделать</a:t>
                      </a:r>
                      <a:r>
                        <a:rPr sz="16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b="1" spc="-10" dirty="0">
                          <a:latin typeface="Times New Roman"/>
                          <a:cs typeface="Times New Roman"/>
                        </a:rPr>
                        <a:t>школе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463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6070">
                <a:tc>
                  <a:txBody>
                    <a:bodyPr/>
                    <a:lstStyle/>
                    <a:p>
                      <a:pPr marL="106045">
                        <a:lnSpc>
                          <a:spcPts val="1850"/>
                        </a:lnSpc>
                        <a:spcBef>
                          <a:spcPts val="459"/>
                        </a:spcBef>
                      </a:pPr>
                      <a:r>
                        <a:rPr sz="1550" b="1" u="heavy" spc="-2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РОДНОЙ</a:t>
                      </a:r>
                      <a:r>
                        <a:rPr sz="1550" u="heavy" spc="-5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550" u="heavy" spc="-3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b="1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ВТОРОЙ</a:t>
                      </a:r>
                      <a:r>
                        <a:rPr sz="1550" u="heavy" spc="-3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ИНОСТРАННЫЙ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58419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ts val="1850"/>
                        </a:lnSpc>
                        <a:spcBef>
                          <a:spcPts val="459"/>
                        </a:spcBef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Изучение</a:t>
                      </a:r>
                      <a:r>
                        <a:rPr sz="155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родного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58419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04775">
                        <a:lnSpc>
                          <a:spcPts val="1850"/>
                        </a:lnSpc>
                        <a:spcBef>
                          <a:spcPts val="459"/>
                        </a:spcBef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Закрепите</a:t>
                      </a:r>
                      <a:r>
                        <a:rPr sz="15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ООП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55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локальных</a:t>
                      </a:r>
                      <a:r>
                        <a:rPr sz="155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актах,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58419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34950">
                <a:tc>
                  <a:txBody>
                    <a:bodyPr/>
                    <a:lstStyle/>
                    <a:p>
                      <a:pPr marL="106045">
                        <a:lnSpc>
                          <a:spcPts val="1755"/>
                        </a:lnSpc>
                      </a:pPr>
                      <a:r>
                        <a:rPr sz="155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ЯЗЫКИ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755"/>
                        </a:lnSpc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языка</a:t>
                      </a:r>
                      <a:r>
                        <a:rPr sz="155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было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4775">
                        <a:lnSpc>
                          <a:spcPts val="1755"/>
                        </a:lnSpc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что</a:t>
                      </a:r>
                      <a:r>
                        <a:rPr sz="155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организуете</a:t>
                      </a:r>
                      <a:r>
                        <a:rPr sz="155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изучение</a:t>
                      </a:r>
                      <a:r>
                        <a:rPr sz="15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родного</a:t>
                      </a:r>
                      <a:r>
                        <a:rPr sz="155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50" dirty="0">
                          <a:latin typeface="Times New Roman"/>
                          <a:cs typeface="Times New Roman"/>
                        </a:rPr>
                        <a:t>и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950">
                <a:tc>
                  <a:txBody>
                    <a:bodyPr/>
                    <a:lstStyle/>
                    <a:p>
                      <a:pPr marL="106045">
                        <a:lnSpc>
                          <a:spcPts val="1755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Закрепили,</a:t>
                      </a:r>
                      <a:r>
                        <a:rPr sz="155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что</a:t>
                      </a:r>
                      <a:r>
                        <a:rPr sz="15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изучение</a:t>
                      </a:r>
                      <a:r>
                        <a:rPr sz="155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родного</a:t>
                      </a:r>
                      <a:r>
                        <a:rPr sz="15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5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второго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755"/>
                        </a:lnSpc>
                      </a:pP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обязательным</a:t>
                      </a:r>
                      <a:r>
                        <a:rPr sz="155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для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4775">
                        <a:lnSpc>
                          <a:spcPts val="1755"/>
                        </a:lnSpc>
                      </a:pP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второго</a:t>
                      </a:r>
                      <a:r>
                        <a:rPr sz="155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иностранного</a:t>
                      </a:r>
                      <a:r>
                        <a:rPr sz="155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языков 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из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marL="106045">
                        <a:lnSpc>
                          <a:spcPts val="1750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иностранного</a:t>
                      </a:r>
                      <a:r>
                        <a:rPr sz="15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языков</a:t>
                      </a:r>
                      <a:r>
                        <a:rPr sz="15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можно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организовать,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750"/>
                        </a:lnSpc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всех,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второго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4775">
                        <a:lnSpc>
                          <a:spcPts val="1750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перечня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школы,</a:t>
                      </a:r>
                      <a:r>
                        <a:rPr sz="15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если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этого</a:t>
                      </a:r>
                      <a:r>
                        <a:rPr sz="155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есть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marL="106680">
                        <a:lnSpc>
                          <a:spcPts val="1750"/>
                        </a:lnSpc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если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есть</a:t>
                      </a:r>
                      <a:r>
                        <a:rPr sz="155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условия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 школе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55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заявление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750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иностранного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– 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на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4775">
                        <a:lnSpc>
                          <a:spcPts val="1750"/>
                        </a:lnSpc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условия</a:t>
                      </a:r>
                      <a:r>
                        <a:rPr sz="15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заявление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родителей.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marL="106045">
                        <a:lnSpc>
                          <a:spcPts val="1750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родителей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750"/>
                        </a:lnSpc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уровне</a:t>
                      </a:r>
                      <a:r>
                        <a:rPr sz="155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ООО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4775">
                        <a:lnSpc>
                          <a:spcPts val="1750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Поручите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классным</a:t>
                      </a:r>
                      <a:r>
                        <a:rPr sz="155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руководителям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9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4775">
                        <a:lnSpc>
                          <a:spcPts val="1755"/>
                        </a:lnSpc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основной</a:t>
                      </a:r>
                      <a:r>
                        <a:rPr sz="15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школы</a:t>
                      </a:r>
                      <a:r>
                        <a:rPr sz="155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собрать</a:t>
                      </a:r>
                      <a:r>
                        <a:rPr sz="155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заявления</a:t>
                      </a:r>
                      <a:r>
                        <a:rPr sz="155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50" dirty="0">
                          <a:latin typeface="Times New Roman"/>
                          <a:cs typeface="Times New Roman"/>
                        </a:rPr>
                        <a:t>с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9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4775">
                        <a:lnSpc>
                          <a:spcPts val="1755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родителей,</a:t>
                      </a:r>
                      <a:r>
                        <a:rPr sz="155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которые</a:t>
                      </a:r>
                      <a:r>
                        <a:rPr sz="155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35" dirty="0">
                          <a:latin typeface="Times New Roman"/>
                          <a:cs typeface="Times New Roman"/>
                        </a:rPr>
                        <a:t>хотят,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чтобы</a:t>
                      </a:r>
                      <a:r>
                        <a:rPr sz="155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их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4775">
                        <a:lnSpc>
                          <a:spcPts val="1750"/>
                        </a:lnSpc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дети</a:t>
                      </a:r>
                      <a:r>
                        <a:rPr sz="15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изучали</a:t>
                      </a:r>
                      <a:r>
                        <a:rPr sz="15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второй</a:t>
                      </a:r>
                      <a:r>
                        <a:rPr sz="155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иностранный,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4775">
                        <a:lnSpc>
                          <a:spcPts val="1750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родной</a:t>
                      </a:r>
                      <a:r>
                        <a:rPr sz="155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язык</a:t>
                      </a:r>
                      <a:r>
                        <a:rPr sz="15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5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родную</a:t>
                      </a:r>
                      <a:r>
                        <a:rPr sz="155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литературу.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9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4775">
                        <a:lnSpc>
                          <a:spcPts val="1755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Поручите</a:t>
                      </a:r>
                      <a:r>
                        <a:rPr sz="155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учителям</a:t>
                      </a:r>
                      <a:r>
                        <a:rPr sz="155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начальной</a:t>
                      </a:r>
                      <a:r>
                        <a:rPr sz="155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школы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9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4775">
                        <a:lnSpc>
                          <a:spcPts val="1755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собрать</a:t>
                      </a:r>
                      <a:r>
                        <a:rPr sz="155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заявления</a:t>
                      </a:r>
                      <a:r>
                        <a:rPr sz="155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родителей</a:t>
                      </a:r>
                      <a:r>
                        <a:rPr sz="155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об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4775">
                        <a:lnSpc>
                          <a:spcPts val="1750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изучении</a:t>
                      </a:r>
                      <a:r>
                        <a:rPr sz="155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детьми</a:t>
                      </a:r>
                      <a:r>
                        <a:rPr sz="155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родного</a:t>
                      </a:r>
                      <a:r>
                        <a:rPr sz="155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языка</a:t>
                      </a:r>
                      <a:r>
                        <a:rPr sz="155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50" dirty="0">
                          <a:latin typeface="Times New Roman"/>
                          <a:cs typeface="Times New Roman"/>
                        </a:rPr>
                        <a:t>и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825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4775">
                        <a:lnSpc>
                          <a:spcPts val="1755"/>
                        </a:lnSpc>
                      </a:pP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литературного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чтения</a:t>
                      </a:r>
                      <a:r>
                        <a:rPr sz="155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 родном</a:t>
                      </a:r>
                      <a:r>
                        <a:rPr sz="15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языке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2735">
                <a:tc>
                  <a:txBody>
                    <a:bodyPr/>
                    <a:lstStyle/>
                    <a:p>
                      <a:pPr marL="106045">
                        <a:lnSpc>
                          <a:spcPts val="1850"/>
                        </a:lnSpc>
                        <a:spcBef>
                          <a:spcPts val="355"/>
                        </a:spcBef>
                      </a:pPr>
                      <a:r>
                        <a:rPr sz="1550" b="1" u="heavy" spc="-4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АУДИТОРНАЯ</a:t>
                      </a:r>
                      <a:r>
                        <a:rPr sz="1550" u="heavy" spc="-4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НАГРУЗКА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450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ts val="1850"/>
                        </a:lnSpc>
                        <a:spcBef>
                          <a:spcPts val="355"/>
                        </a:spcBef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Объем</a:t>
                      </a:r>
                      <a:r>
                        <a:rPr sz="155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часов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450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04775">
                        <a:lnSpc>
                          <a:spcPts val="1850"/>
                        </a:lnSpc>
                        <a:spcBef>
                          <a:spcPts val="355"/>
                        </a:spcBef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Учтите</a:t>
                      </a:r>
                      <a:r>
                        <a:rPr sz="155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объем</a:t>
                      </a:r>
                      <a:r>
                        <a:rPr sz="155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новой</a:t>
                      </a:r>
                      <a:r>
                        <a:rPr sz="155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нагрузки</a:t>
                      </a:r>
                      <a:r>
                        <a:rPr sz="155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при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450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34950">
                <a:tc>
                  <a:txBody>
                    <a:bodyPr/>
                    <a:lstStyle/>
                    <a:p>
                      <a:pPr marL="106045">
                        <a:lnSpc>
                          <a:spcPts val="1755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Изменили</a:t>
                      </a:r>
                      <a:r>
                        <a:rPr sz="155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объем</a:t>
                      </a:r>
                      <a:r>
                        <a:rPr sz="155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часов</a:t>
                      </a:r>
                      <a:r>
                        <a:rPr sz="1550" spc="-30" dirty="0">
                          <a:latin typeface="Times New Roman"/>
                          <a:cs typeface="Times New Roman"/>
                        </a:rPr>
                        <a:t> аудиторной</a:t>
                      </a:r>
                      <a:r>
                        <a:rPr sz="155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нагрузки.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ts val="1755"/>
                        </a:lnSpc>
                      </a:pPr>
                      <a:r>
                        <a:rPr sz="1550" spc="-30" dirty="0">
                          <a:latin typeface="Times New Roman"/>
                          <a:cs typeface="Times New Roman"/>
                        </a:rPr>
                        <a:t>аудиторной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нагрузки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4775">
                        <a:lnSpc>
                          <a:spcPts val="1755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разработке</a:t>
                      </a:r>
                      <a:r>
                        <a:rPr sz="155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ООП</a:t>
                      </a:r>
                      <a:r>
                        <a:rPr sz="15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НОО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ООО,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том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950">
                <a:tc>
                  <a:txBody>
                    <a:bodyPr/>
                    <a:lstStyle/>
                    <a:p>
                      <a:pPr marL="106045">
                        <a:lnSpc>
                          <a:spcPts val="1755"/>
                        </a:lnSpc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ФГОС</a:t>
                      </a:r>
                      <a:r>
                        <a:rPr sz="155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НОО: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ts val="1755"/>
                        </a:lnSpc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во</a:t>
                      </a:r>
                      <a:r>
                        <a:rPr sz="15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ФГОС</a:t>
                      </a:r>
                      <a:r>
                        <a:rPr sz="155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НОО: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4775">
                        <a:lnSpc>
                          <a:spcPts val="1755"/>
                        </a:lnSpc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числе</a:t>
                      </a:r>
                      <a:r>
                        <a:rPr sz="155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при</a:t>
                      </a:r>
                      <a:r>
                        <a:rPr sz="155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распределении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часов</a:t>
                      </a:r>
                      <a:r>
                        <a:rPr sz="15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50" dirty="0">
                          <a:latin typeface="Times New Roman"/>
                          <a:cs typeface="Times New Roman"/>
                        </a:rPr>
                        <a:t>в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marL="106045">
                        <a:lnSpc>
                          <a:spcPts val="1750"/>
                        </a:lnSpc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2954</a:t>
                      </a:r>
                      <a:r>
                        <a:rPr sz="15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минимум;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ts val="1750"/>
                        </a:lnSpc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2904</a:t>
                      </a:r>
                      <a:r>
                        <a:rPr sz="15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минимум;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4775">
                        <a:lnSpc>
                          <a:spcPts val="1750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учебном</a:t>
                      </a:r>
                      <a:r>
                        <a:rPr sz="155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плане</a:t>
                      </a:r>
                      <a:r>
                        <a:rPr sz="15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5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тематическом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marL="106045">
                        <a:lnSpc>
                          <a:spcPts val="1750"/>
                        </a:lnSpc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3190</a:t>
                      </a:r>
                      <a:r>
                        <a:rPr sz="15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максимум.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ts val="1750"/>
                        </a:lnSpc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3345</a:t>
                      </a:r>
                      <a:r>
                        <a:rPr sz="15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максимум.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4775">
                        <a:lnSpc>
                          <a:spcPts val="1750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планировании</a:t>
                      </a:r>
                      <a:r>
                        <a:rPr sz="155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рабочих</a:t>
                      </a:r>
                      <a:r>
                        <a:rPr sz="155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программ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marL="106045">
                        <a:lnSpc>
                          <a:spcPts val="1750"/>
                        </a:lnSpc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ФГОС</a:t>
                      </a:r>
                      <a:r>
                        <a:rPr sz="155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ООО: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ts val="1750"/>
                        </a:lnSpc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ФГОС</a:t>
                      </a:r>
                      <a:r>
                        <a:rPr sz="155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ООО: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950">
                <a:tc>
                  <a:txBody>
                    <a:bodyPr/>
                    <a:lstStyle/>
                    <a:p>
                      <a:pPr marL="106045">
                        <a:lnSpc>
                          <a:spcPts val="1755"/>
                        </a:lnSpc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5058</a:t>
                      </a:r>
                      <a:r>
                        <a:rPr sz="15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минимум;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ts val="1755"/>
                        </a:lnSpc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5267</a:t>
                      </a:r>
                      <a:r>
                        <a:rPr sz="15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минимум;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950">
                <a:tc>
                  <a:txBody>
                    <a:bodyPr/>
                    <a:lstStyle/>
                    <a:p>
                      <a:pPr marL="106045">
                        <a:lnSpc>
                          <a:spcPts val="1755"/>
                        </a:lnSpc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5549</a:t>
                      </a:r>
                      <a:r>
                        <a:rPr sz="15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максимум.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ts val="1755"/>
                        </a:lnSpc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6020</a:t>
                      </a:r>
                      <a:r>
                        <a:rPr sz="15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максимум.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marL="106045">
                        <a:lnSpc>
                          <a:spcPts val="1750"/>
                        </a:lnSpc>
                      </a:pP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Уменьшили</a:t>
                      </a:r>
                      <a:r>
                        <a:rPr sz="15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объем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внеурочной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деятельности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ts val="1750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Объем</a:t>
                      </a:r>
                      <a:r>
                        <a:rPr sz="155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внеурочной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marL="106045">
                        <a:lnSpc>
                          <a:spcPts val="1750"/>
                        </a:lnSpc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НОО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до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1320</a:t>
                      </a:r>
                      <a:r>
                        <a:rPr sz="15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часов</a:t>
                      </a:r>
                      <a:r>
                        <a:rPr sz="15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за</a:t>
                      </a:r>
                      <a:r>
                        <a:rPr sz="15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четыре</a:t>
                      </a:r>
                      <a:r>
                        <a:rPr sz="155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года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ts val="1750"/>
                        </a:lnSpc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деятельности</a:t>
                      </a:r>
                      <a:r>
                        <a:rPr sz="155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для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9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ts val="1755"/>
                        </a:lnSpc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НОО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1350</a:t>
                      </a:r>
                      <a:r>
                        <a:rPr sz="155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часов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за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819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ts val="1760"/>
                        </a:lnSpc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четыре</a:t>
                      </a:r>
                      <a:r>
                        <a:rPr sz="155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года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421128" y="201791"/>
          <a:ext cx="9600564" cy="61677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66845"/>
                <a:gridCol w="2459354"/>
                <a:gridCol w="3174365"/>
              </a:tblGrid>
              <a:tr h="382905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650" b="1" dirty="0">
                          <a:latin typeface="Times New Roman"/>
                          <a:cs typeface="Times New Roman"/>
                        </a:rPr>
                        <a:t>Как</a:t>
                      </a:r>
                      <a:r>
                        <a:rPr sz="16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b="1" spc="-10" dirty="0">
                          <a:latin typeface="Times New Roman"/>
                          <a:cs typeface="Times New Roman"/>
                        </a:rPr>
                        <a:t>стало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463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7089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650" b="1" dirty="0">
                          <a:latin typeface="Times New Roman"/>
                          <a:cs typeface="Times New Roman"/>
                        </a:rPr>
                        <a:t>Как</a:t>
                      </a:r>
                      <a:r>
                        <a:rPr sz="16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b="1" spc="-20" dirty="0">
                          <a:latin typeface="Times New Roman"/>
                          <a:cs typeface="Times New Roman"/>
                        </a:rPr>
                        <a:t>было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463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151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650" b="1" dirty="0">
                          <a:latin typeface="Times New Roman"/>
                          <a:cs typeface="Times New Roman"/>
                        </a:rPr>
                        <a:t>Что</a:t>
                      </a:r>
                      <a:r>
                        <a:rPr sz="16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b="1" dirty="0">
                          <a:latin typeface="Times New Roman"/>
                          <a:cs typeface="Times New Roman"/>
                        </a:rPr>
                        <a:t>сделать</a:t>
                      </a:r>
                      <a:r>
                        <a:rPr sz="16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b="1" spc="-10" dirty="0">
                          <a:latin typeface="Times New Roman"/>
                          <a:cs typeface="Times New Roman"/>
                        </a:rPr>
                        <a:t>школе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463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519680"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4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ПРОГРАММА</a:t>
                      </a:r>
                      <a:r>
                        <a:rPr sz="1400" u="heavy" spc="-8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ВОСПИТАНИЯ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0604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Изменили</a:t>
                      </a:r>
                      <a:r>
                        <a:rPr sz="14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требования</a:t>
                      </a:r>
                      <a:r>
                        <a:rPr sz="14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4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рабочей</a:t>
                      </a:r>
                      <a:r>
                        <a:rPr sz="14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программе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06045" marR="351790">
                        <a:lnSpc>
                          <a:spcPct val="102099"/>
                        </a:lnSpc>
                        <a:spcBef>
                          <a:spcPts val="1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воспитания.</a:t>
                      </a:r>
                      <a:r>
                        <a:rPr sz="14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Теперь</a:t>
                      </a:r>
                      <a:r>
                        <a:rPr sz="14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она</a:t>
                      </a:r>
                      <a:r>
                        <a:rPr sz="14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может,</a:t>
                      </a:r>
                      <a:r>
                        <a:rPr sz="14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но</a:t>
                      </a:r>
                      <a:r>
                        <a:rPr sz="14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обязана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включать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модули.</a:t>
                      </a:r>
                      <a:r>
                        <a:rPr sz="1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Главное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описать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четыре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обязательных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раздела.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0668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14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ООО</a:t>
                      </a:r>
                      <a:r>
                        <a:rPr sz="14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закрепили</a:t>
                      </a:r>
                      <a:r>
                        <a:rPr sz="14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дополнительные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06680" marR="248285">
                        <a:lnSpc>
                          <a:spcPct val="102099"/>
                        </a:lnSpc>
                        <a:spcBef>
                          <a:spcPts val="1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требования.</a:t>
                      </a:r>
                      <a:r>
                        <a:rPr sz="14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Программа</a:t>
                      </a:r>
                      <a:r>
                        <a:rPr sz="14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должна</a:t>
                      </a:r>
                      <a:r>
                        <a:rPr sz="14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обеспечивать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целостность</a:t>
                      </a:r>
                      <a:r>
                        <a:rPr sz="1400" spc="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образовательной</a:t>
                      </a:r>
                      <a:r>
                        <a:rPr sz="140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среды,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самореализацию</a:t>
                      </a:r>
                      <a:r>
                        <a:rPr sz="140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практическую</a:t>
                      </a:r>
                      <a:r>
                        <a:rPr sz="1400" spc="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подготовку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учеников,</a:t>
                      </a:r>
                      <a:r>
                        <a:rPr sz="14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учитывать</a:t>
                      </a:r>
                      <a:r>
                        <a:rPr sz="14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социальные</a:t>
                      </a:r>
                      <a:r>
                        <a:rPr sz="1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потребности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семей</a:t>
                      </a:r>
                      <a:r>
                        <a:rPr sz="1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т.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д.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350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6045" marR="139065">
                        <a:lnSpc>
                          <a:spcPct val="102400"/>
                        </a:lnSpc>
                        <a:spcBef>
                          <a:spcPts val="459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Рабочая</a:t>
                      </a:r>
                      <a:r>
                        <a:rPr sz="14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программа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воспитания</a:t>
                      </a:r>
                      <a:r>
                        <a:rPr sz="140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была</a:t>
                      </a:r>
                      <a:r>
                        <a:rPr sz="1400" spc="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модульной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включала</a:t>
                      </a:r>
                      <a:r>
                        <a:rPr sz="14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обязательные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разделы.</a:t>
                      </a:r>
                      <a:r>
                        <a:rPr sz="14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14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рабочей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программы</a:t>
                      </a:r>
                      <a:r>
                        <a:rPr sz="140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воспитания</a:t>
                      </a:r>
                      <a:r>
                        <a:rPr sz="1400" spc="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ООО</a:t>
                      </a:r>
                      <a:r>
                        <a:rPr sz="14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было</a:t>
                      </a:r>
                      <a:r>
                        <a:rPr sz="14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меньше требований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58419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6680" marR="175260">
                        <a:lnSpc>
                          <a:spcPct val="102299"/>
                        </a:lnSpc>
                        <a:spcBef>
                          <a:spcPts val="459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При</a:t>
                      </a:r>
                      <a:r>
                        <a:rPr sz="14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разработке</a:t>
                      </a:r>
                      <a:r>
                        <a:rPr sz="14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новых</a:t>
                      </a:r>
                      <a:r>
                        <a:rPr sz="14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рабочих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программ</a:t>
                      </a:r>
                      <a:r>
                        <a:rPr sz="140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воспитания</a:t>
                      </a:r>
                      <a:r>
                        <a:rPr sz="140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сначала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ориентируйтесь</a:t>
                      </a:r>
                      <a:r>
                        <a:rPr sz="14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4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ФГОС,</a:t>
                      </a:r>
                      <a:r>
                        <a:rPr sz="14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затем</a:t>
                      </a:r>
                      <a:r>
                        <a:rPr sz="14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на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примерные</a:t>
                      </a:r>
                      <a:r>
                        <a:rPr sz="140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программы</a:t>
                      </a:r>
                      <a:r>
                        <a:rPr sz="140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воспитания</a:t>
                      </a:r>
                      <a:r>
                        <a:rPr sz="140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методические</a:t>
                      </a:r>
                      <a:r>
                        <a:rPr sz="1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рекомендации</a:t>
                      </a:r>
                      <a:r>
                        <a:rPr sz="14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4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ним.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0668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Проверяющие</a:t>
                      </a:r>
                      <a:r>
                        <a:rPr sz="140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применят</a:t>
                      </a:r>
                      <a:r>
                        <a:rPr sz="140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санкции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06680" marR="234950">
                        <a:lnSpc>
                          <a:spcPct val="102099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только</a:t>
                      </a:r>
                      <a:r>
                        <a:rPr sz="14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если</a:t>
                      </a:r>
                      <a:r>
                        <a:rPr sz="1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ООП</a:t>
                      </a:r>
                      <a:r>
                        <a:rPr sz="1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противоречит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ФГОС,</a:t>
                      </a:r>
                      <a:r>
                        <a:rPr sz="1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4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4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другим</a:t>
                      </a:r>
                      <a:r>
                        <a:rPr sz="14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документам,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которые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являются</a:t>
                      </a:r>
                      <a:r>
                        <a:rPr sz="1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нормативными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58419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849755"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4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ОСНАЩЕНИЕ</a:t>
                      </a:r>
                      <a:r>
                        <a:rPr sz="1400" u="heavy" spc="12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КАБИНЕТОВ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0604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4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уровне</a:t>
                      </a:r>
                      <a:r>
                        <a:rPr sz="14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ООО</a:t>
                      </a:r>
                      <a:r>
                        <a:rPr sz="14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установили</a:t>
                      </a:r>
                      <a:r>
                        <a:rPr sz="140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требования</a:t>
                      </a:r>
                      <a:r>
                        <a:rPr sz="14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к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06045" marR="264795">
                        <a:lnSpc>
                          <a:spcPct val="102299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оснащению</a:t>
                      </a:r>
                      <a:r>
                        <a:rPr sz="14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кабинетов</a:t>
                      </a:r>
                      <a:r>
                        <a:rPr sz="14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4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отдельным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предметным</a:t>
                      </a:r>
                      <a:r>
                        <a:rPr sz="14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областям.</a:t>
                      </a:r>
                      <a:r>
                        <a:rPr sz="14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4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частности,</a:t>
                      </a:r>
                      <a:r>
                        <a:rPr sz="14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кабинеты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естественно-научного</a:t>
                      </a:r>
                      <a:r>
                        <a:rPr sz="14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цикла</a:t>
                      </a:r>
                      <a:r>
                        <a:rPr sz="14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нужно</a:t>
                      </a:r>
                      <a:r>
                        <a:rPr sz="1400" spc="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оснастить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комплектами</a:t>
                      </a:r>
                      <a:r>
                        <a:rPr sz="14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специального</a:t>
                      </a:r>
                      <a:r>
                        <a:rPr sz="14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лабораторного оборудования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5080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6680" marR="291465">
                        <a:lnSpc>
                          <a:spcPct val="102299"/>
                        </a:lnSpc>
                        <a:spcBef>
                          <a:spcPts val="360"/>
                        </a:spcBef>
                      </a:pP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Устанавливали</a:t>
                      </a:r>
                      <a:r>
                        <a:rPr sz="14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общие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требования</a:t>
                      </a:r>
                      <a:r>
                        <a:rPr sz="14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4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оснащению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кабинетов.</a:t>
                      </a:r>
                      <a:r>
                        <a:rPr sz="14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Так,</a:t>
                      </a:r>
                      <a:r>
                        <a:rPr sz="14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школе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должны</a:t>
                      </a:r>
                      <a:r>
                        <a:rPr sz="14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были</a:t>
                      </a:r>
                      <a:r>
                        <a:rPr sz="14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быть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лингафонные</a:t>
                      </a:r>
                      <a:r>
                        <a:rPr sz="1400" spc="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кабинеты</a:t>
                      </a:r>
                      <a:r>
                        <a:rPr sz="1400" spc="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помещения</a:t>
                      </a:r>
                      <a:r>
                        <a:rPr sz="14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14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проектной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деятельности,</a:t>
                      </a:r>
                      <a:r>
                        <a:rPr sz="1400" spc="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занятий музыкой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6045" marR="430530">
                        <a:lnSpc>
                          <a:spcPct val="102499"/>
                        </a:lnSpc>
                        <a:spcBef>
                          <a:spcPts val="35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Оцените</a:t>
                      </a:r>
                      <a:r>
                        <a:rPr sz="14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оснащение</a:t>
                      </a:r>
                      <a:r>
                        <a:rPr sz="14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кабинетов</a:t>
                      </a:r>
                      <a:r>
                        <a:rPr sz="1400" spc="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требованиям</a:t>
                      </a:r>
                      <a:r>
                        <a:rPr sz="14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ФГОС</a:t>
                      </a:r>
                      <a:r>
                        <a:rPr sz="14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4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рамках ВСОКО.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06045" marR="160020">
                        <a:lnSpc>
                          <a:spcPct val="102099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Учтите</a:t>
                      </a:r>
                      <a:r>
                        <a:rPr sz="14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требования</a:t>
                      </a:r>
                      <a:r>
                        <a:rPr sz="14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4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оснащению</a:t>
                      </a:r>
                      <a:r>
                        <a:rPr sz="14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при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разработке</a:t>
                      </a:r>
                      <a:r>
                        <a:rPr sz="14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новой</a:t>
                      </a:r>
                      <a:r>
                        <a:rPr sz="14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ООП</a:t>
                      </a:r>
                      <a:r>
                        <a:rPr sz="14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ООО,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программы</a:t>
                      </a:r>
                      <a:r>
                        <a:rPr sz="14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развития</a:t>
                      </a:r>
                      <a:r>
                        <a:rPr sz="14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школы,</a:t>
                      </a:r>
                      <a:r>
                        <a:rPr sz="14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плана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0668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ФХД</a:t>
                      </a:r>
                      <a:r>
                        <a:rPr sz="14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планировании</a:t>
                      </a:r>
                      <a:r>
                        <a:rPr sz="14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закупок</a:t>
                      </a:r>
                      <a:r>
                        <a:rPr sz="140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в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0668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2022–2023</a:t>
                      </a:r>
                      <a:r>
                        <a:rPr sz="140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годах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50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415415"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4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УЧЕБНЫЕ</a:t>
                      </a:r>
                      <a:r>
                        <a:rPr sz="1400" u="heavy" spc="7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ПОСОБИЯ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0604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Ввели</a:t>
                      </a:r>
                      <a:r>
                        <a:rPr sz="14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новые</a:t>
                      </a:r>
                      <a:r>
                        <a:rPr sz="14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требования</a:t>
                      </a:r>
                      <a:r>
                        <a:rPr sz="14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4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форме</a:t>
                      </a:r>
                      <a:r>
                        <a:rPr sz="14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учебных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06045" marR="153035">
                        <a:lnSpc>
                          <a:spcPct val="102099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пособий.</a:t>
                      </a:r>
                      <a:r>
                        <a:rPr sz="14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Теперь,</a:t>
                      </a:r>
                      <a:r>
                        <a:rPr sz="14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если</a:t>
                      </a:r>
                      <a:r>
                        <a:rPr sz="1400" spc="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обеспечиваете</a:t>
                      </a:r>
                      <a:r>
                        <a:rPr sz="14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каждого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ученика</a:t>
                      </a:r>
                      <a:r>
                        <a:rPr sz="140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учебным</a:t>
                      </a:r>
                      <a:r>
                        <a:rPr sz="140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пособием,</a:t>
                      </a:r>
                      <a:r>
                        <a:rPr sz="14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надо</a:t>
                      </a:r>
                      <a:r>
                        <a:rPr sz="14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предоставить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его</a:t>
                      </a:r>
                      <a:r>
                        <a:rPr sz="14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4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печатной</a:t>
                      </a:r>
                      <a:r>
                        <a:rPr sz="1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форме.</a:t>
                      </a:r>
                      <a:r>
                        <a:rPr sz="1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Дополнительно</a:t>
                      </a:r>
                      <a:r>
                        <a:rPr sz="14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можно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предоставить</a:t>
                      </a:r>
                      <a:r>
                        <a:rPr sz="14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электронную</a:t>
                      </a:r>
                      <a:r>
                        <a:rPr sz="1400" spc="1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версию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5080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6680" marR="402590">
                        <a:lnSpc>
                          <a:spcPct val="102099"/>
                        </a:lnSpc>
                        <a:spcBef>
                          <a:spcPts val="36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устанавливали</a:t>
                      </a:r>
                      <a:r>
                        <a:rPr sz="140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форму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учебного</a:t>
                      </a:r>
                      <a:r>
                        <a:rPr sz="14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пособия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63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6045" marR="242570">
                        <a:lnSpc>
                          <a:spcPct val="102400"/>
                        </a:lnSpc>
                        <a:spcBef>
                          <a:spcPts val="359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Учтите</a:t>
                      </a:r>
                      <a:r>
                        <a:rPr sz="14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новые</a:t>
                      </a:r>
                      <a:r>
                        <a:rPr sz="14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требования</a:t>
                      </a:r>
                      <a:r>
                        <a:rPr sz="14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4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форме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пособий</a:t>
                      </a:r>
                      <a:r>
                        <a:rPr sz="14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при</a:t>
                      </a:r>
                      <a:r>
                        <a:rPr sz="14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разработке</a:t>
                      </a:r>
                      <a:r>
                        <a:rPr sz="1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ООП,</a:t>
                      </a:r>
                      <a:r>
                        <a:rPr sz="14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4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том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числе</a:t>
                      </a:r>
                      <a:r>
                        <a:rPr sz="14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рабочих</a:t>
                      </a:r>
                      <a:r>
                        <a:rPr sz="14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программ</a:t>
                      </a:r>
                      <a:r>
                        <a:rPr sz="14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предметов,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курсов,</a:t>
                      </a:r>
                      <a:r>
                        <a:rPr sz="14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модулей.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06680" marR="579120">
                        <a:lnSpc>
                          <a:spcPct val="102099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Закупите</a:t>
                      </a:r>
                      <a:r>
                        <a:rPr sz="14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необходимые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учебные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пособия</a:t>
                      </a:r>
                      <a:r>
                        <a:rPr sz="1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4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печатном</a:t>
                      </a:r>
                      <a:r>
                        <a:rPr sz="14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виде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5719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579624" y="201791"/>
          <a:ext cx="9599929" cy="57677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87470"/>
                <a:gridCol w="2936239"/>
                <a:gridCol w="2776220"/>
              </a:tblGrid>
              <a:tr h="382905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650" b="1" dirty="0">
                          <a:latin typeface="Times New Roman"/>
                          <a:cs typeface="Times New Roman"/>
                        </a:rPr>
                        <a:t>Как</a:t>
                      </a:r>
                      <a:r>
                        <a:rPr sz="16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b="1" spc="-10" dirty="0">
                          <a:latin typeface="Times New Roman"/>
                          <a:cs typeface="Times New Roman"/>
                        </a:rPr>
                        <a:t>стало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463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650" b="1" dirty="0">
                          <a:latin typeface="Times New Roman"/>
                          <a:cs typeface="Times New Roman"/>
                        </a:rPr>
                        <a:t>Как</a:t>
                      </a:r>
                      <a:r>
                        <a:rPr sz="16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b="1" spc="-20" dirty="0">
                          <a:latin typeface="Times New Roman"/>
                          <a:cs typeface="Times New Roman"/>
                        </a:rPr>
                        <a:t>было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463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9022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650" b="1" dirty="0">
                          <a:latin typeface="Times New Roman"/>
                          <a:cs typeface="Times New Roman"/>
                        </a:rPr>
                        <a:t>Что</a:t>
                      </a:r>
                      <a:r>
                        <a:rPr sz="16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b="1" dirty="0">
                          <a:latin typeface="Times New Roman"/>
                          <a:cs typeface="Times New Roman"/>
                        </a:rPr>
                        <a:t>сделать</a:t>
                      </a:r>
                      <a:r>
                        <a:rPr sz="16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b="1" spc="-10" dirty="0">
                          <a:latin typeface="Times New Roman"/>
                          <a:cs typeface="Times New Roman"/>
                        </a:rPr>
                        <a:t>школе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463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6070">
                <a:tc>
                  <a:txBody>
                    <a:bodyPr/>
                    <a:lstStyle/>
                    <a:p>
                      <a:pPr marL="104775">
                        <a:lnSpc>
                          <a:spcPts val="1850"/>
                        </a:lnSpc>
                        <a:spcBef>
                          <a:spcPts val="459"/>
                        </a:spcBef>
                      </a:pPr>
                      <a:r>
                        <a:rPr sz="1550" b="1" u="heavy" spc="-2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ЭЛЕКТРОННЫЕ</a:t>
                      </a:r>
                      <a:r>
                        <a:rPr sz="1550" u="heavy" spc="-3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СРЕДСТВА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58419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04775">
                        <a:lnSpc>
                          <a:spcPts val="1850"/>
                        </a:lnSpc>
                        <a:spcBef>
                          <a:spcPts val="459"/>
                        </a:spcBef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Норм</a:t>
                      </a:r>
                      <a:r>
                        <a:rPr sz="15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об</a:t>
                      </a:r>
                      <a:r>
                        <a:rPr sz="15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электронных</a:t>
                      </a:r>
                      <a:r>
                        <a:rPr sz="155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средствах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58419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04775">
                        <a:lnSpc>
                          <a:spcPts val="1850"/>
                        </a:lnSpc>
                        <a:spcBef>
                          <a:spcPts val="459"/>
                        </a:spcBef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Организуйте</a:t>
                      </a:r>
                      <a:r>
                        <a:rPr sz="155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155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учеников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58419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34950">
                <a:tc>
                  <a:txBody>
                    <a:bodyPr/>
                    <a:lstStyle/>
                    <a:p>
                      <a:pPr marL="104775">
                        <a:lnSpc>
                          <a:spcPts val="1755"/>
                        </a:lnSpc>
                      </a:pPr>
                      <a:r>
                        <a:rPr sz="1550" b="1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ОБУЧЕНИЯ</a:t>
                      </a:r>
                      <a:r>
                        <a:rPr sz="1550" u="heavy" spc="-5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550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ДИСТАНЦИОННЫЕ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4775">
                        <a:lnSpc>
                          <a:spcPts val="1755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обучения</a:t>
                      </a:r>
                      <a:r>
                        <a:rPr sz="155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5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дистанционных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4775">
                        <a:lnSpc>
                          <a:spcPts val="1755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индивидуальный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950">
                <a:tc>
                  <a:txBody>
                    <a:bodyPr/>
                    <a:lstStyle/>
                    <a:p>
                      <a:pPr marL="104775">
                        <a:lnSpc>
                          <a:spcPts val="1755"/>
                        </a:lnSpc>
                      </a:pPr>
                      <a:r>
                        <a:rPr sz="155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ТЕХНОЛОГИИ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4775">
                        <a:lnSpc>
                          <a:spcPts val="1755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технологиях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было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4775">
                        <a:lnSpc>
                          <a:spcPts val="1755"/>
                        </a:lnSpc>
                      </a:pP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авторизированный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доступ</a:t>
                      </a:r>
                      <a:r>
                        <a:rPr sz="155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50" dirty="0">
                          <a:latin typeface="Times New Roman"/>
                          <a:cs typeface="Times New Roman"/>
                        </a:rPr>
                        <a:t>к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marL="104775">
                        <a:lnSpc>
                          <a:spcPts val="1750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Закрепили</a:t>
                      </a:r>
                      <a:r>
                        <a:rPr sz="15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использование</a:t>
                      </a:r>
                      <a:r>
                        <a:rPr sz="155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электронных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4775">
                        <a:lnSpc>
                          <a:spcPts val="1750"/>
                        </a:lnSpc>
                      </a:pP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информационным</a:t>
                      </a:r>
                      <a:r>
                        <a:rPr sz="155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50" dirty="0">
                          <a:latin typeface="Times New Roman"/>
                          <a:cs typeface="Times New Roman"/>
                        </a:rPr>
                        <a:t>и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marL="104775">
                        <a:lnSpc>
                          <a:spcPts val="1750"/>
                        </a:lnSpc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средств</a:t>
                      </a:r>
                      <a:r>
                        <a:rPr sz="155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обучения,</a:t>
                      </a:r>
                      <a:r>
                        <a:rPr sz="155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дистанционных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4775">
                        <a:lnSpc>
                          <a:spcPts val="1750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электронным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marL="104775">
                        <a:lnSpc>
                          <a:spcPts val="1750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технологий.</a:t>
                      </a:r>
                      <a:r>
                        <a:rPr sz="155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Если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школьники</a:t>
                      </a:r>
                      <a:r>
                        <a:rPr sz="155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учатся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50" dirty="0">
                          <a:latin typeface="Times New Roman"/>
                          <a:cs typeface="Times New Roman"/>
                        </a:rPr>
                        <a:t>с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4775">
                        <a:lnSpc>
                          <a:spcPts val="1750"/>
                        </a:lnSpc>
                      </a:pP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образовательным</a:t>
                      </a:r>
                      <a:r>
                        <a:rPr sz="155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ресурсам,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950">
                <a:tc>
                  <a:txBody>
                    <a:bodyPr/>
                    <a:lstStyle/>
                    <a:p>
                      <a:pPr marL="104775">
                        <a:lnSpc>
                          <a:spcPts val="1755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использованием</a:t>
                      </a:r>
                      <a:r>
                        <a:rPr sz="155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дистанционных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4775">
                        <a:lnSpc>
                          <a:spcPts val="1755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информационным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950">
                <a:tc>
                  <a:txBody>
                    <a:bodyPr/>
                    <a:lstStyle/>
                    <a:p>
                      <a:pPr marL="104775">
                        <a:lnSpc>
                          <a:spcPts val="1755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технологий,</a:t>
                      </a:r>
                      <a:r>
                        <a:rPr sz="155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нужно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обеспечить</a:t>
                      </a:r>
                      <a:r>
                        <a:rPr sz="15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их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4775">
                        <a:lnSpc>
                          <a:spcPts val="1755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технологиям,</a:t>
                      </a:r>
                      <a:r>
                        <a:rPr sz="155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которые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marL="104775">
                        <a:lnSpc>
                          <a:spcPts val="1750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индивидуальным</a:t>
                      </a:r>
                      <a:r>
                        <a:rPr sz="155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авторизованным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4775">
                        <a:lnSpc>
                          <a:spcPts val="1750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применяете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 обучении.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marL="104775">
                        <a:lnSpc>
                          <a:spcPts val="1750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доступом</a:t>
                      </a:r>
                      <a:r>
                        <a:rPr sz="15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ко</a:t>
                      </a:r>
                      <a:r>
                        <a:rPr sz="15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всем</a:t>
                      </a:r>
                      <a:r>
                        <a:rPr sz="15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ресурсам</a:t>
                      </a:r>
                      <a:r>
                        <a:rPr sz="155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55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территории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4775">
                        <a:lnSpc>
                          <a:spcPts val="1750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Закрепите</a:t>
                      </a:r>
                      <a:r>
                        <a:rPr sz="155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это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55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ООП</a:t>
                      </a:r>
                      <a:r>
                        <a:rPr sz="15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50" dirty="0">
                          <a:latin typeface="Times New Roman"/>
                          <a:cs typeface="Times New Roman"/>
                        </a:rPr>
                        <a:t>и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80670">
                <a:tc>
                  <a:txBody>
                    <a:bodyPr/>
                    <a:lstStyle/>
                    <a:p>
                      <a:pPr marL="104775">
                        <a:lnSpc>
                          <a:spcPts val="1755"/>
                        </a:lnSpc>
                      </a:pP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школы</a:t>
                      </a:r>
                      <a:r>
                        <a:rPr sz="15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за</a:t>
                      </a:r>
                      <a:r>
                        <a:rPr sz="155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ее</a:t>
                      </a:r>
                      <a:r>
                        <a:rPr sz="155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пределами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4775">
                        <a:lnSpc>
                          <a:spcPts val="1755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локальных</a:t>
                      </a:r>
                      <a:r>
                        <a:rPr sz="155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актах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2735">
                <a:tc>
                  <a:txBody>
                    <a:bodyPr/>
                    <a:lstStyle/>
                    <a:p>
                      <a:pPr marL="104775">
                        <a:lnSpc>
                          <a:spcPts val="1850"/>
                        </a:lnSpc>
                        <a:spcBef>
                          <a:spcPts val="355"/>
                        </a:spcBef>
                      </a:pPr>
                      <a:r>
                        <a:rPr sz="155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ДЕЛЕНИЕ</a:t>
                      </a:r>
                      <a:r>
                        <a:rPr sz="1550" u="heavy" spc="-5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b="1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УЧЕНИКОВ</a:t>
                      </a:r>
                      <a:r>
                        <a:rPr sz="1550" u="heavy" spc="-5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550" u="heavy" spc="-4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ГРУППЫ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450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04775">
                        <a:lnSpc>
                          <a:spcPts val="1850"/>
                        </a:lnSpc>
                        <a:spcBef>
                          <a:spcPts val="355"/>
                        </a:spcBef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Норм</a:t>
                      </a:r>
                      <a:r>
                        <a:rPr sz="155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делении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учеников</a:t>
                      </a:r>
                      <a:r>
                        <a:rPr sz="155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на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450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04775">
                        <a:lnSpc>
                          <a:spcPts val="1850"/>
                        </a:lnSpc>
                        <a:spcBef>
                          <a:spcPts val="355"/>
                        </a:spcBef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Применяйте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разные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450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34950">
                <a:tc>
                  <a:txBody>
                    <a:bodyPr/>
                    <a:lstStyle/>
                    <a:p>
                      <a:pPr marL="104775">
                        <a:lnSpc>
                          <a:spcPts val="1755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Закрепили</a:t>
                      </a:r>
                      <a:r>
                        <a:rPr sz="15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возможность</a:t>
                      </a:r>
                      <a:r>
                        <a:rPr sz="155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55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правила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деления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4775">
                        <a:lnSpc>
                          <a:spcPts val="1755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группы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5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было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4775">
                        <a:lnSpc>
                          <a:spcPts val="1755"/>
                        </a:lnSpc>
                      </a:pP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образовательные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модели</a:t>
                      </a:r>
                      <a:r>
                        <a:rPr sz="155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50" dirty="0">
                          <a:latin typeface="Times New Roman"/>
                          <a:cs typeface="Times New Roman"/>
                        </a:rPr>
                        <a:t>в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950">
                <a:tc>
                  <a:txBody>
                    <a:bodyPr/>
                    <a:lstStyle/>
                    <a:p>
                      <a:pPr marL="104775">
                        <a:lnSpc>
                          <a:spcPts val="1755"/>
                        </a:lnSpc>
                      </a:pP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учеников</a:t>
                      </a:r>
                      <a:r>
                        <a:rPr sz="155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 группы.</a:t>
                      </a:r>
                      <a:r>
                        <a:rPr sz="155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Теперь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4775">
                        <a:lnSpc>
                          <a:spcPts val="1755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группах,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55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которые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marL="104775">
                        <a:lnSpc>
                          <a:spcPts val="1750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образовательную</a:t>
                      </a:r>
                      <a:r>
                        <a:rPr sz="155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деятельность</a:t>
                      </a:r>
                      <a:r>
                        <a:rPr sz="155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можно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4775">
                        <a:lnSpc>
                          <a:spcPts val="1750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разделили</a:t>
                      </a:r>
                      <a:r>
                        <a:rPr sz="15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класс</a:t>
                      </a:r>
                      <a:r>
                        <a:rPr sz="155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если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это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marL="104775">
                        <a:lnSpc>
                          <a:spcPts val="1750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реализовывать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55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группах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по-</a:t>
                      </a:r>
                      <a:r>
                        <a:rPr sz="1550" spc="-35" dirty="0">
                          <a:latin typeface="Times New Roman"/>
                          <a:cs typeface="Times New Roman"/>
                        </a:rPr>
                        <a:t>разному,</a:t>
                      </a:r>
                      <a:r>
                        <a:rPr sz="155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том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4775">
                        <a:lnSpc>
                          <a:spcPts val="1750"/>
                        </a:lnSpc>
                      </a:pPr>
                      <a:r>
                        <a:rPr sz="1550" spc="-30" dirty="0">
                          <a:latin typeface="Times New Roman"/>
                          <a:cs typeface="Times New Roman"/>
                        </a:rPr>
                        <a:t>необходимо</a:t>
                      </a:r>
                      <a:r>
                        <a:rPr sz="15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155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успешного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marL="104775">
                        <a:lnSpc>
                          <a:spcPts val="1750"/>
                        </a:lnSpc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числе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 углубленным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изучением</a:t>
                      </a:r>
                      <a:r>
                        <a:rPr sz="155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отдельных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4775">
                        <a:lnSpc>
                          <a:spcPts val="1750"/>
                        </a:lnSpc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освоения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программы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950">
                <a:tc>
                  <a:txBody>
                    <a:bodyPr/>
                    <a:lstStyle/>
                    <a:p>
                      <a:pPr marL="104775">
                        <a:lnSpc>
                          <a:spcPts val="1755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предметных</a:t>
                      </a:r>
                      <a:r>
                        <a:rPr sz="155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областей,</a:t>
                      </a:r>
                      <a:r>
                        <a:rPr sz="15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предметов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50" dirty="0">
                          <a:latin typeface="Times New Roman"/>
                          <a:cs typeface="Times New Roman"/>
                        </a:rPr>
                        <a:t>с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950">
                <a:tc>
                  <a:txBody>
                    <a:bodyPr/>
                    <a:lstStyle/>
                    <a:p>
                      <a:pPr marL="104775">
                        <a:lnSpc>
                          <a:spcPts val="1755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учетом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успеваемости,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образовательных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marL="104775">
                        <a:lnSpc>
                          <a:spcPts val="1750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потребностей</a:t>
                      </a:r>
                      <a:r>
                        <a:rPr sz="155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и интересов,</a:t>
                      </a:r>
                      <a:r>
                        <a:rPr sz="155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психического </a:t>
                      </a:r>
                      <a:r>
                        <a:rPr sz="1550" spc="-50" dirty="0">
                          <a:latin typeface="Times New Roman"/>
                          <a:cs typeface="Times New Roman"/>
                        </a:rPr>
                        <a:t>и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marL="104775">
                        <a:lnSpc>
                          <a:spcPts val="1750"/>
                        </a:lnSpc>
                      </a:pP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физического</a:t>
                      </a:r>
                      <a:r>
                        <a:rPr sz="155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здоровья,</a:t>
                      </a:r>
                      <a:r>
                        <a:rPr sz="15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пола,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общественных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82575">
                <a:tc>
                  <a:txBody>
                    <a:bodyPr/>
                    <a:lstStyle/>
                    <a:p>
                      <a:pPr marL="104775">
                        <a:lnSpc>
                          <a:spcPts val="1755"/>
                        </a:lnSpc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 профессиональных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целей 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детей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500376" y="201791"/>
          <a:ext cx="9601200" cy="63925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394960"/>
                <a:gridCol w="2221865"/>
                <a:gridCol w="1984375"/>
              </a:tblGrid>
              <a:tr h="316865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300" b="1" dirty="0">
                          <a:latin typeface="Times New Roman"/>
                          <a:cs typeface="Times New Roman"/>
                        </a:rPr>
                        <a:t>Как</a:t>
                      </a:r>
                      <a:r>
                        <a:rPr sz="13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10" dirty="0">
                          <a:latin typeface="Times New Roman"/>
                          <a:cs typeface="Times New Roman"/>
                        </a:rPr>
                        <a:t>стало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495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300" b="1" dirty="0">
                          <a:latin typeface="Times New Roman"/>
                          <a:cs typeface="Times New Roman"/>
                        </a:rPr>
                        <a:t>Как</a:t>
                      </a:r>
                      <a:r>
                        <a:rPr sz="13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20" dirty="0">
                          <a:latin typeface="Times New Roman"/>
                          <a:cs typeface="Times New Roman"/>
                        </a:rPr>
                        <a:t>было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495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35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300" b="1" dirty="0">
                          <a:latin typeface="Times New Roman"/>
                          <a:cs typeface="Times New Roman"/>
                        </a:rPr>
                        <a:t>Что</a:t>
                      </a:r>
                      <a:r>
                        <a:rPr sz="13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dirty="0">
                          <a:latin typeface="Times New Roman"/>
                          <a:cs typeface="Times New Roman"/>
                        </a:rPr>
                        <a:t>сделать</a:t>
                      </a:r>
                      <a:r>
                        <a:rPr sz="13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20" dirty="0">
                          <a:latin typeface="Times New Roman"/>
                          <a:cs typeface="Times New Roman"/>
                        </a:rPr>
                        <a:t>школе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495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2735">
                <a:tc>
                  <a:txBody>
                    <a:bodyPr/>
                    <a:lstStyle/>
                    <a:p>
                      <a:pPr marL="106045">
                        <a:lnSpc>
                          <a:spcPts val="1850"/>
                        </a:lnSpc>
                        <a:spcBef>
                          <a:spcPts val="355"/>
                        </a:spcBef>
                      </a:pPr>
                      <a:r>
                        <a:rPr sz="155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ПОВЫШЕНИЕ</a:t>
                      </a:r>
                      <a:r>
                        <a:rPr sz="1550" u="heavy" spc="-8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КВАЛИФИКАЦИИ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450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850"/>
                        </a:lnSpc>
                        <a:spcBef>
                          <a:spcPts val="355"/>
                        </a:spcBef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Была</a:t>
                      </a:r>
                      <a:r>
                        <a:rPr sz="15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норма</a:t>
                      </a:r>
                      <a:r>
                        <a:rPr sz="15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55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том,</a:t>
                      </a:r>
                      <a:r>
                        <a:rPr sz="15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что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450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850"/>
                        </a:lnSpc>
                        <a:spcBef>
                          <a:spcPts val="355"/>
                        </a:spcBef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Оставьте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55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планах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450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34950">
                <a:tc>
                  <a:txBody>
                    <a:bodyPr/>
                    <a:lstStyle/>
                    <a:p>
                      <a:pPr marL="106045">
                        <a:lnSpc>
                          <a:spcPts val="1755"/>
                        </a:lnSpc>
                      </a:pP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Исключили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35" dirty="0">
                          <a:latin typeface="Times New Roman"/>
                          <a:cs typeface="Times New Roman"/>
                        </a:rPr>
                        <a:t>норму,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55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которой</a:t>
                      </a:r>
                      <a:r>
                        <a:rPr sz="15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педагоги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должны</a:t>
                      </a:r>
                      <a:r>
                        <a:rPr sz="155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повышать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755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непрерывность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755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повышения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950">
                <a:tc>
                  <a:txBody>
                    <a:bodyPr/>
                    <a:lstStyle/>
                    <a:p>
                      <a:pPr marL="106045">
                        <a:lnSpc>
                          <a:spcPts val="1755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квалификацию</a:t>
                      </a:r>
                      <a:r>
                        <a:rPr sz="15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5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реже,</a:t>
                      </a:r>
                      <a:r>
                        <a:rPr sz="15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чем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раз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55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три</a:t>
                      </a:r>
                      <a:r>
                        <a:rPr sz="15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года.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55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Законе</a:t>
                      </a:r>
                      <a:r>
                        <a:rPr sz="15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об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755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профессионального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755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квалификации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marL="106680">
                        <a:lnSpc>
                          <a:spcPts val="1750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образовании</a:t>
                      </a:r>
                      <a:r>
                        <a:rPr sz="155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по-прежнему</a:t>
                      </a:r>
                      <a:r>
                        <a:rPr sz="155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закреплено,</a:t>
                      </a:r>
                      <a:r>
                        <a:rPr sz="155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что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педагог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вправе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750"/>
                        </a:lnSpc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развития</a:t>
                      </a:r>
                      <a:r>
                        <a:rPr sz="155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работников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750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обучение</a:t>
                      </a:r>
                      <a:r>
                        <a:rPr sz="155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педагогов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marL="106680">
                        <a:lnSpc>
                          <a:spcPts val="1750"/>
                        </a:lnSpc>
                      </a:pP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проходить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 дополнительное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профессиональное</a:t>
                      </a:r>
                      <a:r>
                        <a:rPr sz="155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образование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750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должна</a:t>
                      </a:r>
                      <a:r>
                        <a:rPr sz="15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обеспечиваться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750"/>
                        </a:lnSpc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раз</a:t>
                      </a:r>
                      <a:r>
                        <a:rPr sz="155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55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три</a:t>
                      </a:r>
                      <a:r>
                        <a:rPr sz="15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года.</a:t>
                      </a:r>
                      <a:r>
                        <a:rPr sz="155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Такое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marL="106045">
                        <a:lnSpc>
                          <a:spcPts val="1750"/>
                        </a:lnSpc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раз</a:t>
                      </a:r>
                      <a:r>
                        <a:rPr sz="15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три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года</a:t>
                      </a:r>
                      <a:r>
                        <a:rPr sz="15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обязан</a:t>
                      </a:r>
                      <a:r>
                        <a:rPr sz="15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систематически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повышать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750"/>
                        </a:lnSpc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за</a:t>
                      </a:r>
                      <a:r>
                        <a:rPr sz="155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счет</a:t>
                      </a:r>
                      <a:r>
                        <a:rPr sz="15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освоения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750"/>
                        </a:lnSpc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право</a:t>
                      </a:r>
                      <a:r>
                        <a:rPr sz="155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работникам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950">
                <a:tc>
                  <a:txBody>
                    <a:bodyPr/>
                    <a:lstStyle/>
                    <a:p>
                      <a:pPr marL="106045">
                        <a:lnSpc>
                          <a:spcPts val="1755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квалификацию.</a:t>
                      </a:r>
                      <a:r>
                        <a:rPr sz="155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Как</a:t>
                      </a:r>
                      <a:r>
                        <a:rPr sz="155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часто</a:t>
                      </a:r>
                      <a:r>
                        <a:rPr sz="155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он</a:t>
                      </a:r>
                      <a:r>
                        <a:rPr sz="155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должен</a:t>
                      </a:r>
                      <a:r>
                        <a:rPr sz="155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это</a:t>
                      </a:r>
                      <a:r>
                        <a:rPr sz="155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делать,</a:t>
                      </a:r>
                      <a:r>
                        <a:rPr sz="15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теперь</a:t>
                      </a:r>
                      <a:r>
                        <a:rPr sz="155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не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755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дополнительных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755"/>
                        </a:lnSpc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дает</a:t>
                      </a:r>
                      <a:r>
                        <a:rPr sz="15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Закон</a:t>
                      </a:r>
                      <a:r>
                        <a:rPr sz="15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об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950">
                <a:tc>
                  <a:txBody>
                    <a:bodyPr/>
                    <a:lstStyle/>
                    <a:p>
                      <a:pPr marL="106045">
                        <a:lnSpc>
                          <a:spcPts val="1755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указано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755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профессиональных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755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образовании.</a:t>
                      </a:r>
                      <a:r>
                        <a:rPr sz="155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Если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750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программ</a:t>
                      </a:r>
                      <a:r>
                        <a:rPr sz="15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 профилю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750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работники</a:t>
                      </a:r>
                      <a:r>
                        <a:rPr sz="15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будут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750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педагогической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750"/>
                        </a:lnSpc>
                      </a:pP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обучаться</a:t>
                      </a:r>
                      <a:r>
                        <a:rPr sz="15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реже,</a:t>
                      </a:r>
                      <a:r>
                        <a:rPr sz="15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50" dirty="0">
                          <a:latin typeface="Times New Roman"/>
                          <a:cs typeface="Times New Roman"/>
                        </a:rPr>
                        <a:t>у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9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755"/>
                        </a:lnSpc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деятельности</a:t>
                      </a:r>
                      <a:r>
                        <a:rPr sz="155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5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реже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755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проверяющих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могут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819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760"/>
                        </a:lnSpc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чем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один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раз</a:t>
                      </a:r>
                      <a:r>
                        <a:rPr sz="15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три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года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760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возникнуть</a:t>
                      </a:r>
                      <a:r>
                        <a:rPr sz="15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вопросы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2735">
                <a:tc>
                  <a:txBody>
                    <a:bodyPr/>
                    <a:lstStyle/>
                    <a:p>
                      <a:pPr marL="106045">
                        <a:lnSpc>
                          <a:spcPts val="1850"/>
                        </a:lnSpc>
                        <a:spcBef>
                          <a:spcPts val="355"/>
                        </a:spcBef>
                      </a:pPr>
                      <a:r>
                        <a:rPr sz="1550" b="1" u="heavy" spc="-3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АДАПТИРОВАННЫЕ</a:t>
                      </a:r>
                      <a:r>
                        <a:rPr sz="1550" u="heavy" spc="2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ПРОГРАММЫ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450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850"/>
                        </a:lnSpc>
                        <a:spcBef>
                          <a:spcPts val="355"/>
                        </a:spcBef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ФГОС</a:t>
                      </a:r>
                      <a:r>
                        <a:rPr sz="155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НОО</a:t>
                      </a:r>
                      <a:r>
                        <a:rPr sz="155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можно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450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850"/>
                        </a:lnSpc>
                        <a:spcBef>
                          <a:spcPts val="355"/>
                        </a:spcBef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Поручите</a:t>
                      </a:r>
                      <a:r>
                        <a:rPr sz="15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педагогам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450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34950">
                <a:tc>
                  <a:txBody>
                    <a:bodyPr/>
                    <a:lstStyle/>
                    <a:p>
                      <a:pPr marL="106045">
                        <a:lnSpc>
                          <a:spcPts val="1755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Закрепили,</a:t>
                      </a:r>
                      <a:r>
                        <a:rPr sz="15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что</a:t>
                      </a:r>
                      <a:r>
                        <a:rPr sz="155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адаптированные</a:t>
                      </a:r>
                      <a:r>
                        <a:rPr sz="155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программы</a:t>
                      </a:r>
                      <a:r>
                        <a:rPr sz="155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уровне</a:t>
                      </a:r>
                      <a:r>
                        <a:rPr sz="15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ООО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755"/>
                        </a:lnSpc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было</a:t>
                      </a:r>
                      <a:r>
                        <a:rPr sz="155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использовать 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для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755"/>
                        </a:lnSpc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5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использовать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950">
                <a:tc>
                  <a:txBody>
                    <a:bodyPr/>
                    <a:lstStyle/>
                    <a:p>
                      <a:pPr marL="106045">
                        <a:lnSpc>
                          <a:spcPts val="1755"/>
                        </a:lnSpc>
                      </a:pP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разрабатывают</a:t>
                      </a:r>
                      <a:r>
                        <a:rPr sz="155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основе</a:t>
                      </a:r>
                      <a:r>
                        <a:rPr sz="15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нового</a:t>
                      </a:r>
                      <a:r>
                        <a:rPr sz="15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ФГОС</a:t>
                      </a:r>
                      <a:r>
                        <a:rPr sz="15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ООО.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15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этого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50" dirty="0">
                          <a:latin typeface="Times New Roman"/>
                          <a:cs typeface="Times New Roman"/>
                        </a:rPr>
                        <a:t>в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755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разработки</a:t>
                      </a:r>
                      <a:r>
                        <a:rPr sz="15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АООП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755"/>
                        </a:lnSpc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новый</a:t>
                      </a:r>
                      <a:r>
                        <a:rPr sz="155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u="sng" dirty="0">
                          <a:solidFill>
                            <a:srgbClr val="FF8118"/>
                          </a:solidFill>
                          <a:uFill>
                            <a:solidFill>
                              <a:srgbClr val="FF8018"/>
                            </a:solidFill>
                          </a:uFill>
                          <a:latin typeface="Times New Roman"/>
                          <a:cs typeface="Times New Roman"/>
                        </a:rPr>
                        <a:t>ФГОС</a:t>
                      </a:r>
                      <a:r>
                        <a:rPr sz="1550" u="sng" spc="-80" dirty="0">
                          <a:solidFill>
                            <a:srgbClr val="FF8118"/>
                          </a:solidFill>
                          <a:uFill>
                            <a:solidFill>
                              <a:srgbClr val="FF8018"/>
                            </a:solidFill>
                          </a:u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u="sng" spc="-25" dirty="0">
                          <a:solidFill>
                            <a:srgbClr val="FF8118"/>
                          </a:solidFill>
                          <a:uFill>
                            <a:solidFill>
                              <a:srgbClr val="FF8018"/>
                            </a:solidFill>
                          </a:uFill>
                          <a:latin typeface="Times New Roman"/>
                          <a:cs typeface="Times New Roman"/>
                        </a:rPr>
                        <a:t>НОО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marL="106045">
                        <a:lnSpc>
                          <a:spcPts val="1750"/>
                        </a:lnSpc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него</a:t>
                      </a:r>
                      <a:r>
                        <a:rPr sz="155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добавили</a:t>
                      </a:r>
                      <a:r>
                        <a:rPr sz="15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вариации</a:t>
                      </a:r>
                      <a:r>
                        <a:rPr sz="15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предметов.</a:t>
                      </a:r>
                      <a:r>
                        <a:rPr sz="15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Например,</a:t>
                      </a:r>
                      <a:r>
                        <a:rPr sz="15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15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глухих</a:t>
                      </a:r>
                      <a:r>
                        <a:rPr sz="155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50" dirty="0">
                          <a:latin typeface="Times New Roman"/>
                          <a:cs typeface="Times New Roman"/>
                        </a:rPr>
                        <a:t>и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750"/>
                        </a:lnSpc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НОО.</a:t>
                      </a:r>
                      <a:r>
                        <a:rPr sz="15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Также</a:t>
                      </a:r>
                      <a:r>
                        <a:rPr sz="155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можно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ts val="1750"/>
                        </a:lnSpc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при</a:t>
                      </a:r>
                      <a:r>
                        <a:rPr sz="15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разработке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marL="106045">
                        <a:lnSpc>
                          <a:spcPts val="1750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слабослышащих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можно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 включать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 программу</a:t>
                      </a:r>
                      <a:r>
                        <a:rPr sz="15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музыку.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750"/>
                        </a:lnSpc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было</a:t>
                      </a:r>
                      <a:r>
                        <a:rPr sz="155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разработать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ts val="1750"/>
                        </a:lnSpc>
                      </a:pP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АООП</a:t>
                      </a:r>
                      <a:r>
                        <a:rPr sz="15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НОО.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marL="106045">
                        <a:lnSpc>
                          <a:spcPts val="1750"/>
                        </a:lnSpc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15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всех</a:t>
                      </a:r>
                      <a:r>
                        <a:rPr sz="15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детей</a:t>
                      </a:r>
                      <a:r>
                        <a:rPr sz="155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ОВЗ</a:t>
                      </a:r>
                      <a:r>
                        <a:rPr sz="15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вместо</a:t>
                      </a:r>
                      <a:r>
                        <a:rPr sz="15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30" dirty="0">
                          <a:latin typeface="Times New Roman"/>
                          <a:cs typeface="Times New Roman"/>
                        </a:rPr>
                        <a:t>физкультуры</a:t>
                      </a:r>
                      <a:r>
                        <a:rPr sz="155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надо</a:t>
                      </a:r>
                      <a:r>
                        <a:rPr sz="15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внести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750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программу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ts val="1750"/>
                        </a:lnSpc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Учтите</a:t>
                      </a:r>
                      <a:r>
                        <a:rPr sz="155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новые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950">
                <a:tc>
                  <a:txBody>
                    <a:bodyPr/>
                    <a:lstStyle/>
                    <a:p>
                      <a:pPr marL="106045">
                        <a:lnSpc>
                          <a:spcPts val="1755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адаптивную</a:t>
                      </a:r>
                      <a:r>
                        <a:rPr sz="15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физкультуру.</a:t>
                      </a:r>
                      <a:r>
                        <a:rPr sz="15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Если</a:t>
                      </a:r>
                      <a:r>
                        <a:rPr sz="155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увеличиваете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срок</a:t>
                      </a:r>
                      <a:r>
                        <a:rPr sz="155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освоения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755"/>
                        </a:lnSpc>
                      </a:pP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коррекционной</a:t>
                      </a:r>
                      <a:r>
                        <a:rPr sz="155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работы.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ts val="1755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требования</a:t>
                      </a:r>
                      <a:r>
                        <a:rPr sz="155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50" dirty="0">
                          <a:latin typeface="Times New Roman"/>
                          <a:cs typeface="Times New Roman"/>
                        </a:rPr>
                        <a:t>к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950">
                <a:tc>
                  <a:txBody>
                    <a:bodyPr/>
                    <a:lstStyle/>
                    <a:p>
                      <a:pPr marL="106045">
                        <a:lnSpc>
                          <a:spcPts val="1755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адаптированной</a:t>
                      </a:r>
                      <a:r>
                        <a:rPr sz="15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программы</a:t>
                      </a:r>
                      <a:r>
                        <a:rPr sz="155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до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шести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лет,</a:t>
                      </a:r>
                      <a:r>
                        <a:rPr sz="155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объем</a:t>
                      </a:r>
                      <a:r>
                        <a:rPr sz="155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аудиторных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755"/>
                        </a:lnSpc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ФГОС</a:t>
                      </a:r>
                      <a:r>
                        <a:rPr sz="155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ООО</a:t>
                      </a:r>
                      <a:r>
                        <a:rPr sz="155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также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ts val="1755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обучению</a:t>
                      </a:r>
                      <a:r>
                        <a:rPr sz="155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детей</a:t>
                      </a:r>
                      <a:r>
                        <a:rPr sz="155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50" dirty="0">
                          <a:latin typeface="Times New Roman"/>
                          <a:cs typeface="Times New Roman"/>
                        </a:rPr>
                        <a:t>с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marL="106045">
                        <a:lnSpc>
                          <a:spcPts val="1750"/>
                        </a:lnSpc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часов</a:t>
                      </a:r>
                      <a:r>
                        <a:rPr sz="155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может</a:t>
                      </a:r>
                      <a:r>
                        <a:rPr sz="155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превышать</a:t>
                      </a:r>
                      <a:r>
                        <a:rPr sz="155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6018.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750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содержал</a:t>
                      </a:r>
                      <a:r>
                        <a:rPr sz="15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требования</a:t>
                      </a:r>
                      <a:r>
                        <a:rPr sz="15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50" dirty="0">
                          <a:latin typeface="Times New Roman"/>
                          <a:cs typeface="Times New Roman"/>
                        </a:rPr>
                        <a:t>к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ts val="1750"/>
                        </a:lnSpc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ОВЗ</a:t>
                      </a:r>
                      <a:r>
                        <a:rPr sz="155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при</a:t>
                      </a:r>
                      <a:r>
                        <a:rPr sz="15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разработке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marL="106045">
                        <a:lnSpc>
                          <a:spcPts val="1750"/>
                        </a:lnSpc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Из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ФГОС</a:t>
                      </a:r>
                      <a:r>
                        <a:rPr sz="155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НОО</a:t>
                      </a:r>
                      <a:r>
                        <a:rPr sz="15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убрали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нормы</a:t>
                      </a:r>
                      <a:r>
                        <a:rPr sz="155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об</a:t>
                      </a:r>
                      <a:r>
                        <a:rPr sz="155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учениках</a:t>
                      </a:r>
                      <a:r>
                        <a:rPr sz="155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55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ОВЗ</a:t>
                      </a:r>
                      <a:r>
                        <a:rPr sz="1550" spc="-50" dirty="0">
                          <a:latin typeface="Times New Roman"/>
                          <a:cs typeface="Times New Roman"/>
                        </a:rPr>
                        <a:t> и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750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программе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ts val="1750"/>
                        </a:lnSpc>
                      </a:pP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АООП</a:t>
                      </a:r>
                      <a:r>
                        <a:rPr sz="15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ООО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950">
                <a:tc>
                  <a:txBody>
                    <a:bodyPr/>
                    <a:lstStyle/>
                    <a:p>
                      <a:pPr marL="106045">
                        <a:lnSpc>
                          <a:spcPts val="1755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умственной</a:t>
                      </a:r>
                      <a:r>
                        <a:rPr sz="155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отсталостью</a:t>
                      </a:r>
                      <a:r>
                        <a:rPr sz="15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(интеллектуальными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755"/>
                        </a:lnSpc>
                      </a:pP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коррекционной</a:t>
                      </a:r>
                      <a:r>
                        <a:rPr sz="155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работы,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4950">
                <a:tc>
                  <a:txBody>
                    <a:bodyPr/>
                    <a:lstStyle/>
                    <a:p>
                      <a:pPr marL="106045">
                        <a:lnSpc>
                          <a:spcPts val="1755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нарушениями),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так</a:t>
                      </a:r>
                      <a:r>
                        <a:rPr sz="15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как</a:t>
                      </a:r>
                      <a:r>
                        <a:rPr sz="155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155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них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20" dirty="0">
                          <a:latin typeface="Times New Roman"/>
                          <a:cs typeface="Times New Roman"/>
                        </a:rPr>
                        <a:t>действуют</a:t>
                      </a:r>
                      <a:r>
                        <a:rPr sz="155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отдельные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755"/>
                        </a:lnSpc>
                      </a:pPr>
                      <a:r>
                        <a:rPr sz="1550" dirty="0">
                          <a:latin typeface="Times New Roman"/>
                          <a:cs typeface="Times New Roman"/>
                        </a:rPr>
                        <a:t>но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их</a:t>
                      </a:r>
                      <a:r>
                        <a:rPr sz="15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dirty="0">
                          <a:latin typeface="Times New Roman"/>
                          <a:cs typeface="Times New Roman"/>
                        </a:rPr>
                        <a:t>было</a:t>
                      </a:r>
                      <a:r>
                        <a:rPr sz="15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меньше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80670">
                <a:tc>
                  <a:txBody>
                    <a:bodyPr/>
                    <a:lstStyle/>
                    <a:p>
                      <a:pPr marL="106045">
                        <a:lnSpc>
                          <a:spcPts val="1755"/>
                        </a:lnSpc>
                      </a:pPr>
                      <a:r>
                        <a:rPr sz="1550" spc="-10" dirty="0">
                          <a:latin typeface="Times New Roman"/>
                          <a:cs typeface="Times New Roman"/>
                        </a:rPr>
                        <a:t>стандарты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2138" y="622405"/>
            <a:ext cx="4038493" cy="334234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25235" y="661272"/>
            <a:ext cx="4102650" cy="329540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230764" y="241813"/>
            <a:ext cx="3156585" cy="2616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55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Заявление</a:t>
            </a:r>
            <a:r>
              <a:rPr sz="1550" u="heavy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55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на</a:t>
            </a:r>
            <a:r>
              <a:rPr sz="1550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55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выбор</a:t>
            </a:r>
            <a:r>
              <a:rPr sz="1550" u="heavy" spc="-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550" b="1" u="heavy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родного</a:t>
            </a:r>
            <a:r>
              <a:rPr sz="1550" u="heavy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55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языка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479679" y="241813"/>
            <a:ext cx="4417060" cy="2616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55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Заявление</a:t>
            </a:r>
            <a:r>
              <a:rPr sz="1550" u="heavy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55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на</a:t>
            </a:r>
            <a:r>
              <a:rPr sz="1550" u="heavy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55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выбор</a:t>
            </a:r>
            <a:r>
              <a:rPr sz="1550" u="heavy" spc="-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550" b="1" u="heavy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второго</a:t>
            </a:r>
            <a:r>
              <a:rPr sz="1550" u="heavy" spc="-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55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иностранного</a:t>
            </a:r>
            <a:r>
              <a:rPr sz="1550" u="heavy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55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языка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70772" y="4124964"/>
            <a:ext cx="9277985" cy="14363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007110">
              <a:lnSpc>
                <a:spcPct val="99500"/>
              </a:lnSpc>
              <a:spcBef>
                <a:spcPts val="105"/>
              </a:spcBef>
            </a:pPr>
            <a:r>
              <a:rPr sz="1550" spc="-25" dirty="0">
                <a:latin typeface="Times New Roman"/>
                <a:cs typeface="Times New Roman"/>
              </a:rPr>
              <a:t>Школа</a:t>
            </a:r>
            <a:r>
              <a:rPr sz="1550" spc="-45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вправе</a:t>
            </a:r>
            <a:r>
              <a:rPr sz="1550" spc="-40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не</a:t>
            </a:r>
            <a:r>
              <a:rPr sz="1550" spc="-20" dirty="0">
                <a:latin typeface="Times New Roman"/>
                <a:cs typeface="Times New Roman"/>
              </a:rPr>
              <a:t> преподавать</a:t>
            </a:r>
            <a:r>
              <a:rPr sz="1550" spc="-40" dirty="0">
                <a:latin typeface="Times New Roman"/>
                <a:cs typeface="Times New Roman"/>
              </a:rPr>
              <a:t> </a:t>
            </a:r>
            <a:r>
              <a:rPr sz="1550" spc="-10" dirty="0">
                <a:latin typeface="Times New Roman"/>
                <a:cs typeface="Times New Roman"/>
              </a:rPr>
              <a:t>родной</a:t>
            </a:r>
            <a:r>
              <a:rPr sz="1550" spc="-65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и</a:t>
            </a:r>
            <a:r>
              <a:rPr sz="1550" spc="-30" dirty="0">
                <a:latin typeface="Times New Roman"/>
                <a:cs typeface="Times New Roman"/>
              </a:rPr>
              <a:t> </a:t>
            </a:r>
            <a:r>
              <a:rPr sz="1550" spc="-10" dirty="0">
                <a:latin typeface="Times New Roman"/>
                <a:cs typeface="Times New Roman"/>
              </a:rPr>
              <a:t>второй</a:t>
            </a:r>
            <a:r>
              <a:rPr sz="1550" spc="-55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иностранный</a:t>
            </a:r>
            <a:r>
              <a:rPr sz="1550" spc="-55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языки,</a:t>
            </a:r>
            <a:r>
              <a:rPr sz="1550" spc="-55" dirty="0">
                <a:latin typeface="Times New Roman"/>
                <a:cs typeface="Times New Roman"/>
              </a:rPr>
              <a:t> </a:t>
            </a:r>
            <a:r>
              <a:rPr sz="1550" spc="-25" dirty="0">
                <a:latin typeface="Times New Roman"/>
                <a:cs typeface="Times New Roman"/>
              </a:rPr>
              <a:t>только</a:t>
            </a:r>
            <a:r>
              <a:rPr sz="1550" spc="-40" dirty="0">
                <a:latin typeface="Times New Roman"/>
                <a:cs typeface="Times New Roman"/>
              </a:rPr>
              <a:t> </a:t>
            </a:r>
            <a:r>
              <a:rPr sz="1550" spc="-35" dirty="0">
                <a:latin typeface="Times New Roman"/>
                <a:cs typeface="Times New Roman"/>
              </a:rPr>
              <a:t>когда</a:t>
            </a:r>
            <a:r>
              <a:rPr sz="1550" spc="-55" dirty="0">
                <a:latin typeface="Times New Roman"/>
                <a:cs typeface="Times New Roman"/>
              </a:rPr>
              <a:t> </a:t>
            </a:r>
            <a:r>
              <a:rPr sz="1550" spc="-20" dirty="0">
                <a:latin typeface="Times New Roman"/>
                <a:cs typeface="Times New Roman"/>
              </a:rPr>
              <a:t>объективно</a:t>
            </a:r>
            <a:r>
              <a:rPr sz="1550" spc="-75" dirty="0">
                <a:latin typeface="Times New Roman"/>
                <a:cs typeface="Times New Roman"/>
              </a:rPr>
              <a:t> </a:t>
            </a:r>
            <a:r>
              <a:rPr sz="1550" spc="-25" dirty="0">
                <a:latin typeface="Times New Roman"/>
                <a:cs typeface="Times New Roman"/>
              </a:rPr>
              <a:t>нет </a:t>
            </a:r>
            <a:r>
              <a:rPr sz="1550" dirty="0">
                <a:latin typeface="Times New Roman"/>
                <a:cs typeface="Times New Roman"/>
              </a:rPr>
              <a:t>ресурсов,</a:t>
            </a:r>
            <a:r>
              <a:rPr sz="1550" spc="-45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или</a:t>
            </a:r>
            <a:r>
              <a:rPr sz="1550" spc="-40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все</a:t>
            </a:r>
            <a:r>
              <a:rPr sz="1550" spc="-45" dirty="0">
                <a:latin typeface="Times New Roman"/>
                <a:cs typeface="Times New Roman"/>
              </a:rPr>
              <a:t> </a:t>
            </a:r>
            <a:r>
              <a:rPr sz="1550" spc="-10" dirty="0">
                <a:latin typeface="Times New Roman"/>
                <a:cs typeface="Times New Roman"/>
              </a:rPr>
              <a:t>родители</a:t>
            </a:r>
            <a:r>
              <a:rPr sz="1550" spc="-55" dirty="0">
                <a:latin typeface="Times New Roman"/>
                <a:cs typeface="Times New Roman"/>
              </a:rPr>
              <a:t> </a:t>
            </a:r>
            <a:r>
              <a:rPr sz="1550" spc="-10" dirty="0">
                <a:latin typeface="Times New Roman"/>
                <a:cs typeface="Times New Roman"/>
              </a:rPr>
              <a:t>категорически</a:t>
            </a:r>
            <a:r>
              <a:rPr sz="1550" spc="-70" dirty="0">
                <a:latin typeface="Times New Roman"/>
                <a:cs typeface="Times New Roman"/>
              </a:rPr>
              <a:t> </a:t>
            </a:r>
            <a:r>
              <a:rPr sz="1550" spc="-10" dirty="0">
                <a:latin typeface="Times New Roman"/>
                <a:cs typeface="Times New Roman"/>
              </a:rPr>
              <a:t>против.</a:t>
            </a:r>
            <a:r>
              <a:rPr sz="1550" spc="-55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Если</a:t>
            </a:r>
            <a:r>
              <a:rPr sz="1550" spc="-35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есть,</a:t>
            </a:r>
            <a:r>
              <a:rPr sz="1550" spc="-35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как</a:t>
            </a:r>
            <a:r>
              <a:rPr sz="1550" spc="-55" dirty="0">
                <a:latin typeface="Times New Roman"/>
                <a:cs typeface="Times New Roman"/>
              </a:rPr>
              <a:t> </a:t>
            </a:r>
            <a:r>
              <a:rPr sz="1550" spc="-10" dirty="0">
                <a:latin typeface="Times New Roman"/>
                <a:cs typeface="Times New Roman"/>
              </a:rPr>
              <a:t>минимум,</a:t>
            </a:r>
            <a:r>
              <a:rPr sz="1550" spc="-55" dirty="0">
                <a:latin typeface="Times New Roman"/>
                <a:cs typeface="Times New Roman"/>
              </a:rPr>
              <a:t> </a:t>
            </a:r>
            <a:r>
              <a:rPr sz="1550" spc="-10" dirty="0">
                <a:latin typeface="Times New Roman"/>
                <a:cs typeface="Times New Roman"/>
              </a:rPr>
              <a:t>кадровые</a:t>
            </a:r>
            <a:r>
              <a:rPr sz="1550" spc="-65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ресурсы,</a:t>
            </a:r>
            <a:r>
              <a:rPr sz="1550" spc="-45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и</a:t>
            </a:r>
            <a:r>
              <a:rPr sz="1550" spc="-40" dirty="0">
                <a:latin typeface="Times New Roman"/>
                <a:cs typeface="Times New Roman"/>
              </a:rPr>
              <a:t> </a:t>
            </a:r>
            <a:r>
              <a:rPr sz="1550" spc="-20" dirty="0">
                <a:latin typeface="Times New Roman"/>
                <a:cs typeface="Times New Roman"/>
              </a:rPr>
              <a:t>хотя</a:t>
            </a:r>
            <a:r>
              <a:rPr sz="1550" spc="-45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бы</a:t>
            </a:r>
            <a:r>
              <a:rPr sz="1550" spc="-55" dirty="0">
                <a:latin typeface="Times New Roman"/>
                <a:cs typeface="Times New Roman"/>
              </a:rPr>
              <a:t> </a:t>
            </a:r>
            <a:r>
              <a:rPr sz="1550" spc="-20" dirty="0">
                <a:latin typeface="Times New Roman"/>
                <a:cs typeface="Times New Roman"/>
              </a:rPr>
              <a:t>один </a:t>
            </a:r>
            <a:r>
              <a:rPr sz="1550" spc="-10" dirty="0">
                <a:latin typeface="Times New Roman"/>
                <a:cs typeface="Times New Roman"/>
              </a:rPr>
              <a:t>родитель</a:t>
            </a:r>
            <a:r>
              <a:rPr sz="1550" spc="-50" dirty="0">
                <a:latin typeface="Times New Roman"/>
                <a:cs typeface="Times New Roman"/>
              </a:rPr>
              <a:t> </a:t>
            </a:r>
            <a:r>
              <a:rPr sz="1550" spc="-20" dirty="0">
                <a:latin typeface="Times New Roman"/>
                <a:cs typeface="Times New Roman"/>
              </a:rPr>
              <a:t>хочет</a:t>
            </a:r>
            <a:r>
              <a:rPr sz="1550" spc="-60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ввести</a:t>
            </a:r>
            <a:r>
              <a:rPr sz="1550" spc="-30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для</a:t>
            </a:r>
            <a:r>
              <a:rPr sz="1550" spc="-40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своего</a:t>
            </a:r>
            <a:r>
              <a:rPr sz="1550" spc="-45" dirty="0">
                <a:latin typeface="Times New Roman"/>
                <a:cs typeface="Times New Roman"/>
              </a:rPr>
              <a:t> </a:t>
            </a:r>
            <a:r>
              <a:rPr sz="1550" spc="-10" dirty="0">
                <a:latin typeface="Times New Roman"/>
                <a:cs typeface="Times New Roman"/>
              </a:rPr>
              <a:t>ребенка</a:t>
            </a:r>
            <a:r>
              <a:rPr sz="1550" spc="-50" dirty="0">
                <a:latin typeface="Times New Roman"/>
                <a:cs typeface="Times New Roman"/>
              </a:rPr>
              <a:t> </a:t>
            </a:r>
            <a:r>
              <a:rPr sz="1550" spc="-10" dirty="0">
                <a:latin typeface="Times New Roman"/>
                <a:cs typeface="Times New Roman"/>
              </a:rPr>
              <a:t>родной</a:t>
            </a:r>
            <a:r>
              <a:rPr sz="1550" spc="-75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язык</a:t>
            </a:r>
            <a:r>
              <a:rPr sz="1550" spc="-45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и</a:t>
            </a:r>
            <a:r>
              <a:rPr sz="1550" spc="-35" dirty="0">
                <a:latin typeface="Times New Roman"/>
                <a:cs typeface="Times New Roman"/>
              </a:rPr>
              <a:t> </a:t>
            </a:r>
            <a:r>
              <a:rPr sz="1550" spc="-10" dirty="0">
                <a:latin typeface="Times New Roman"/>
                <a:cs typeface="Times New Roman"/>
              </a:rPr>
              <a:t>литературное</a:t>
            </a:r>
            <a:r>
              <a:rPr sz="1550" spc="-50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чтение</a:t>
            </a:r>
            <a:r>
              <a:rPr sz="1550" spc="-40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на</a:t>
            </a:r>
            <a:r>
              <a:rPr sz="1550" spc="-35" dirty="0">
                <a:latin typeface="Times New Roman"/>
                <a:cs typeface="Times New Roman"/>
              </a:rPr>
              <a:t> </a:t>
            </a:r>
            <a:r>
              <a:rPr sz="1550" spc="-20" dirty="0">
                <a:latin typeface="Times New Roman"/>
                <a:cs typeface="Times New Roman"/>
              </a:rPr>
              <a:t>родном</a:t>
            </a:r>
            <a:r>
              <a:rPr sz="1550" spc="-65" dirty="0">
                <a:latin typeface="Times New Roman"/>
                <a:cs typeface="Times New Roman"/>
              </a:rPr>
              <a:t> </a:t>
            </a:r>
            <a:r>
              <a:rPr sz="1550" spc="-10" dirty="0">
                <a:latin typeface="Times New Roman"/>
                <a:cs typeface="Times New Roman"/>
              </a:rPr>
              <a:t>языке</a:t>
            </a:r>
            <a:r>
              <a:rPr sz="1550" spc="-55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–</a:t>
            </a:r>
            <a:r>
              <a:rPr sz="1550" spc="-40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в</a:t>
            </a:r>
            <a:r>
              <a:rPr sz="1550" spc="-35" dirty="0">
                <a:latin typeface="Times New Roman"/>
                <a:cs typeface="Times New Roman"/>
              </a:rPr>
              <a:t> </a:t>
            </a:r>
            <a:r>
              <a:rPr sz="1550" spc="-10" dirty="0">
                <a:latin typeface="Times New Roman"/>
                <a:cs typeface="Times New Roman"/>
              </a:rPr>
              <a:t>начальной </a:t>
            </a:r>
            <a:r>
              <a:rPr sz="1550" spc="-20" dirty="0">
                <a:latin typeface="Times New Roman"/>
                <a:cs typeface="Times New Roman"/>
              </a:rPr>
              <a:t>школе,</a:t>
            </a:r>
            <a:r>
              <a:rPr sz="1550" spc="-45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или</a:t>
            </a:r>
            <a:r>
              <a:rPr sz="1550" spc="-35" dirty="0">
                <a:latin typeface="Times New Roman"/>
                <a:cs typeface="Times New Roman"/>
              </a:rPr>
              <a:t> </a:t>
            </a:r>
            <a:r>
              <a:rPr sz="1550" spc="-10" dirty="0">
                <a:latin typeface="Times New Roman"/>
                <a:cs typeface="Times New Roman"/>
              </a:rPr>
              <a:t>родной</a:t>
            </a:r>
            <a:r>
              <a:rPr sz="1550" spc="-75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язык</a:t>
            </a:r>
            <a:r>
              <a:rPr sz="1550" spc="-55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и</a:t>
            </a:r>
            <a:r>
              <a:rPr sz="1550" spc="-35" dirty="0">
                <a:latin typeface="Times New Roman"/>
                <a:cs typeface="Times New Roman"/>
              </a:rPr>
              <a:t> </a:t>
            </a:r>
            <a:r>
              <a:rPr sz="1550" spc="-10" dirty="0">
                <a:latin typeface="Times New Roman"/>
                <a:cs typeface="Times New Roman"/>
              </a:rPr>
              <a:t>родную</a:t>
            </a:r>
            <a:r>
              <a:rPr sz="1550" spc="-50" dirty="0">
                <a:latin typeface="Times New Roman"/>
                <a:cs typeface="Times New Roman"/>
              </a:rPr>
              <a:t> </a:t>
            </a:r>
            <a:r>
              <a:rPr sz="1550" spc="-30" dirty="0">
                <a:latin typeface="Times New Roman"/>
                <a:cs typeface="Times New Roman"/>
              </a:rPr>
              <a:t>литературу, </a:t>
            </a:r>
            <a:r>
              <a:rPr sz="1550" spc="-10" dirty="0">
                <a:latin typeface="Times New Roman"/>
                <a:cs typeface="Times New Roman"/>
              </a:rPr>
              <a:t>второй</a:t>
            </a:r>
            <a:r>
              <a:rPr sz="1550" spc="-60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иностранный</a:t>
            </a:r>
            <a:r>
              <a:rPr sz="1550" spc="-60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язык</a:t>
            </a:r>
            <a:r>
              <a:rPr sz="1550" spc="-55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–</a:t>
            </a:r>
            <a:r>
              <a:rPr sz="1550" spc="-30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в</a:t>
            </a:r>
            <a:r>
              <a:rPr sz="1550" spc="-40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основной</a:t>
            </a:r>
            <a:r>
              <a:rPr sz="1550" spc="-55" dirty="0">
                <a:latin typeface="Times New Roman"/>
                <a:cs typeface="Times New Roman"/>
              </a:rPr>
              <a:t> </a:t>
            </a:r>
            <a:r>
              <a:rPr sz="1550" spc="-20" dirty="0">
                <a:latin typeface="Times New Roman"/>
                <a:cs typeface="Times New Roman"/>
              </a:rPr>
              <a:t>школе,</a:t>
            </a:r>
            <a:r>
              <a:rPr sz="1550" spc="-55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вы</a:t>
            </a:r>
            <a:r>
              <a:rPr sz="1550" spc="-45" dirty="0">
                <a:latin typeface="Times New Roman"/>
                <a:cs typeface="Times New Roman"/>
              </a:rPr>
              <a:t> </a:t>
            </a:r>
            <a:r>
              <a:rPr sz="1550" spc="-10" dirty="0">
                <a:latin typeface="Times New Roman"/>
                <a:cs typeface="Times New Roman"/>
              </a:rPr>
              <a:t>обязаны</a:t>
            </a:r>
            <a:r>
              <a:rPr sz="1550" spc="-55" dirty="0">
                <a:latin typeface="Times New Roman"/>
                <a:cs typeface="Times New Roman"/>
              </a:rPr>
              <a:t> </a:t>
            </a:r>
            <a:r>
              <a:rPr sz="1550" spc="-25" dirty="0">
                <a:latin typeface="Times New Roman"/>
                <a:cs typeface="Times New Roman"/>
              </a:rPr>
              <a:t>это </a:t>
            </a:r>
            <a:r>
              <a:rPr sz="1550" spc="-10" dirty="0">
                <a:latin typeface="Times New Roman"/>
                <a:cs typeface="Times New Roman"/>
              </a:rPr>
              <a:t>сделать</a:t>
            </a:r>
            <a:r>
              <a:rPr sz="1550" spc="-50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(</a:t>
            </a:r>
            <a:r>
              <a:rPr sz="1550" b="1" dirty="0">
                <a:latin typeface="Times New Roman"/>
                <a:cs typeface="Times New Roman"/>
              </a:rPr>
              <a:t>п.</a:t>
            </a:r>
            <a:r>
              <a:rPr sz="1550" b="1" spc="-35" dirty="0">
                <a:latin typeface="Times New Roman"/>
                <a:cs typeface="Times New Roman"/>
              </a:rPr>
              <a:t> </a:t>
            </a:r>
            <a:r>
              <a:rPr sz="1550" b="1" dirty="0">
                <a:latin typeface="Times New Roman"/>
                <a:cs typeface="Times New Roman"/>
              </a:rPr>
              <a:t>32.1</a:t>
            </a:r>
            <a:r>
              <a:rPr sz="1550" b="1" spc="-60" dirty="0">
                <a:latin typeface="Times New Roman"/>
                <a:cs typeface="Times New Roman"/>
              </a:rPr>
              <a:t> </a:t>
            </a:r>
            <a:r>
              <a:rPr sz="1550" b="1" dirty="0">
                <a:latin typeface="Times New Roman"/>
                <a:cs typeface="Times New Roman"/>
              </a:rPr>
              <a:t>ФГОС</a:t>
            </a:r>
            <a:r>
              <a:rPr sz="1550" spc="-70" dirty="0">
                <a:latin typeface="Times New Roman"/>
                <a:cs typeface="Times New Roman"/>
              </a:rPr>
              <a:t> </a:t>
            </a:r>
            <a:r>
              <a:rPr sz="1550" b="1" dirty="0">
                <a:latin typeface="Times New Roman"/>
                <a:cs typeface="Times New Roman"/>
              </a:rPr>
              <a:t>НОО,</a:t>
            </a:r>
            <a:r>
              <a:rPr sz="1550" b="1" spc="-60" dirty="0">
                <a:latin typeface="Times New Roman"/>
                <a:cs typeface="Times New Roman"/>
              </a:rPr>
              <a:t> </a:t>
            </a:r>
            <a:r>
              <a:rPr sz="1550" b="1" dirty="0">
                <a:latin typeface="Times New Roman"/>
                <a:cs typeface="Times New Roman"/>
              </a:rPr>
              <a:t>п.</a:t>
            </a:r>
            <a:r>
              <a:rPr sz="1550" b="1" spc="-35" dirty="0">
                <a:latin typeface="Times New Roman"/>
                <a:cs typeface="Times New Roman"/>
              </a:rPr>
              <a:t> </a:t>
            </a:r>
            <a:r>
              <a:rPr sz="1550" b="1" dirty="0">
                <a:latin typeface="Times New Roman"/>
                <a:cs typeface="Times New Roman"/>
              </a:rPr>
              <a:t>33.1</a:t>
            </a:r>
            <a:r>
              <a:rPr sz="1550" b="1" spc="-65" dirty="0">
                <a:latin typeface="Times New Roman"/>
                <a:cs typeface="Times New Roman"/>
              </a:rPr>
              <a:t> </a:t>
            </a:r>
            <a:r>
              <a:rPr sz="1550" b="1" dirty="0">
                <a:latin typeface="Times New Roman"/>
                <a:cs typeface="Times New Roman"/>
              </a:rPr>
              <a:t>ФГОС</a:t>
            </a:r>
            <a:r>
              <a:rPr sz="1550" spc="-65" dirty="0">
                <a:latin typeface="Times New Roman"/>
                <a:cs typeface="Times New Roman"/>
              </a:rPr>
              <a:t> </a:t>
            </a:r>
            <a:r>
              <a:rPr sz="1550" b="1" spc="-10" dirty="0">
                <a:latin typeface="Times New Roman"/>
                <a:cs typeface="Times New Roman"/>
              </a:rPr>
              <a:t>ООО</a:t>
            </a:r>
            <a:r>
              <a:rPr sz="1550" spc="-10" dirty="0">
                <a:latin typeface="Times New Roman"/>
                <a:cs typeface="Times New Roman"/>
              </a:rPr>
              <a:t>).</a:t>
            </a:r>
            <a:endParaRPr sz="1550">
              <a:latin typeface="Times New Roman"/>
              <a:cs typeface="Times New Roman"/>
            </a:endParaRPr>
          </a:p>
          <a:p>
            <a:pPr marL="355600">
              <a:lnSpc>
                <a:spcPts val="1850"/>
              </a:lnSpc>
            </a:pPr>
            <a:r>
              <a:rPr sz="1550" dirty="0">
                <a:latin typeface="Times New Roman"/>
                <a:cs typeface="Times New Roman"/>
              </a:rPr>
              <a:t>В</a:t>
            </a:r>
            <a:r>
              <a:rPr sz="1550" spc="-40" dirty="0">
                <a:latin typeface="Times New Roman"/>
                <a:cs typeface="Times New Roman"/>
              </a:rPr>
              <a:t> </a:t>
            </a:r>
            <a:r>
              <a:rPr sz="1550" spc="-10" dirty="0">
                <a:latin typeface="Times New Roman"/>
                <a:cs typeface="Times New Roman"/>
              </a:rPr>
              <a:t>заявлении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надо</a:t>
            </a:r>
            <a:r>
              <a:rPr sz="1550" spc="-40" dirty="0">
                <a:latin typeface="Times New Roman"/>
                <a:cs typeface="Times New Roman"/>
              </a:rPr>
              <a:t> </a:t>
            </a:r>
            <a:r>
              <a:rPr sz="1550" spc="-10" dirty="0">
                <a:latin typeface="Times New Roman"/>
                <a:cs typeface="Times New Roman"/>
              </a:rPr>
              <a:t>указать</a:t>
            </a:r>
            <a:r>
              <a:rPr sz="1550" spc="-45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язык,</a:t>
            </a:r>
            <a:r>
              <a:rPr sz="1550" spc="-50" dirty="0">
                <a:latin typeface="Times New Roman"/>
                <a:cs typeface="Times New Roman"/>
              </a:rPr>
              <a:t> </a:t>
            </a:r>
            <a:r>
              <a:rPr sz="1550" spc="-25" dirty="0">
                <a:latin typeface="Times New Roman"/>
                <a:cs typeface="Times New Roman"/>
              </a:rPr>
              <a:t>который</a:t>
            </a:r>
            <a:r>
              <a:rPr sz="1550" spc="-70" dirty="0">
                <a:latin typeface="Times New Roman"/>
                <a:cs typeface="Times New Roman"/>
              </a:rPr>
              <a:t> </a:t>
            </a:r>
            <a:r>
              <a:rPr sz="1550" spc="-10" dirty="0">
                <a:latin typeface="Times New Roman"/>
                <a:cs typeface="Times New Roman"/>
              </a:rPr>
              <a:t>родители</a:t>
            </a:r>
            <a:r>
              <a:rPr sz="1550" spc="-50" dirty="0">
                <a:latin typeface="Times New Roman"/>
                <a:cs typeface="Times New Roman"/>
              </a:rPr>
              <a:t> </a:t>
            </a:r>
            <a:r>
              <a:rPr sz="1550" spc="-10" dirty="0">
                <a:latin typeface="Times New Roman"/>
                <a:cs typeface="Times New Roman"/>
              </a:rPr>
              <a:t>выбирают</a:t>
            </a:r>
            <a:r>
              <a:rPr sz="1550" spc="-50" dirty="0">
                <a:latin typeface="Times New Roman"/>
                <a:cs typeface="Times New Roman"/>
              </a:rPr>
              <a:t> </a:t>
            </a:r>
            <a:r>
              <a:rPr sz="1550" b="1" dirty="0">
                <a:latin typeface="Times New Roman"/>
                <a:cs typeface="Times New Roman"/>
              </a:rPr>
              <a:t>из</a:t>
            </a:r>
            <a:r>
              <a:rPr sz="1550" spc="-35" dirty="0">
                <a:latin typeface="Times New Roman"/>
                <a:cs typeface="Times New Roman"/>
              </a:rPr>
              <a:t> </a:t>
            </a:r>
            <a:r>
              <a:rPr sz="1550" b="1" spc="-20" dirty="0">
                <a:latin typeface="Times New Roman"/>
                <a:cs typeface="Times New Roman"/>
              </a:rPr>
              <a:t>школьного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b="1" spc="-10" dirty="0">
                <a:latin typeface="Times New Roman"/>
                <a:cs typeface="Times New Roman"/>
              </a:rPr>
              <a:t>перечня</a:t>
            </a:r>
            <a:r>
              <a:rPr sz="1550" spc="-35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для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-10" dirty="0">
                <a:latin typeface="Times New Roman"/>
                <a:cs typeface="Times New Roman"/>
              </a:rPr>
              <a:t>своего</a:t>
            </a:r>
            <a:r>
              <a:rPr sz="1550" spc="-55" dirty="0">
                <a:latin typeface="Times New Roman"/>
                <a:cs typeface="Times New Roman"/>
              </a:rPr>
              <a:t> </a:t>
            </a:r>
            <a:r>
              <a:rPr sz="1550" spc="-10" dirty="0">
                <a:latin typeface="Times New Roman"/>
                <a:cs typeface="Times New Roman"/>
              </a:rPr>
              <a:t>ребенка.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22335" y="5795267"/>
            <a:ext cx="4037329" cy="496570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672465" marR="5080" indent="-660400">
              <a:lnSpc>
                <a:spcPts val="1850"/>
              </a:lnSpc>
              <a:spcBef>
                <a:spcPts val="165"/>
              </a:spcBef>
            </a:pPr>
            <a:r>
              <a:rPr sz="155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Согласие</a:t>
            </a:r>
            <a:r>
              <a:rPr sz="1550" u="heavy" spc="-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55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родителя</a:t>
            </a:r>
            <a:r>
              <a:rPr sz="1550" u="heavy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55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на</a:t>
            </a:r>
            <a:r>
              <a:rPr sz="1550" u="heavy" spc="-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55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перевод</a:t>
            </a:r>
            <a:r>
              <a:rPr sz="1550" u="heavy" spc="-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55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школьника</a:t>
            </a:r>
            <a:r>
              <a:rPr sz="1550" u="heavy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550" b="1" u="heavy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на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обучение</a:t>
            </a:r>
            <a:r>
              <a:rPr sz="1550" u="heavy" spc="-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55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по</a:t>
            </a:r>
            <a:r>
              <a:rPr sz="1550" u="heavy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55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ФГОС</a:t>
            </a:r>
            <a:r>
              <a:rPr sz="1550" u="heavy" spc="-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55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НОО–2021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56235" y="5795267"/>
            <a:ext cx="4037329" cy="496570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672465" marR="5080" indent="-660400">
              <a:lnSpc>
                <a:spcPts val="1850"/>
              </a:lnSpc>
              <a:spcBef>
                <a:spcPts val="165"/>
              </a:spcBef>
            </a:pPr>
            <a:r>
              <a:rPr sz="155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Согласие</a:t>
            </a:r>
            <a:r>
              <a:rPr sz="1550" u="heavy" spc="-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55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родителя</a:t>
            </a:r>
            <a:r>
              <a:rPr sz="1550" u="heavy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55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на</a:t>
            </a:r>
            <a:r>
              <a:rPr sz="1550" u="heavy" spc="-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55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перевод</a:t>
            </a:r>
            <a:r>
              <a:rPr sz="1550" u="heavy" spc="-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55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школьника</a:t>
            </a:r>
            <a:r>
              <a:rPr sz="1550" u="heavy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550" b="1" u="heavy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на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обучение</a:t>
            </a:r>
            <a:r>
              <a:rPr sz="1550" u="heavy" spc="-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55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по</a:t>
            </a:r>
            <a:r>
              <a:rPr sz="1550" u="heavy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55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ФГОС</a:t>
            </a:r>
            <a:r>
              <a:rPr sz="1550" u="heavy" spc="-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55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ООО–2021</a:t>
            </a:r>
            <a:endParaRPr sz="155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09253" y="2351531"/>
            <a:ext cx="8577580" cy="5204460"/>
            <a:chOff x="309253" y="2351531"/>
            <a:chExt cx="8577580" cy="52044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97614" y="2351531"/>
              <a:ext cx="3089148" cy="438912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23082" y="2351531"/>
              <a:ext cx="3063239" cy="438912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148468" y="0"/>
            <a:ext cx="8261350" cy="4279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2600" dirty="0"/>
              <a:t>Как</a:t>
            </a:r>
            <a:r>
              <a:rPr sz="2600" b="0" dirty="0">
                <a:latin typeface="Times New Roman"/>
                <a:cs typeface="Times New Roman"/>
              </a:rPr>
              <a:t> </a:t>
            </a:r>
            <a:r>
              <a:rPr sz="2600" dirty="0"/>
              <a:t>рассказать</a:t>
            </a:r>
            <a:r>
              <a:rPr sz="2600" b="0" spc="20" dirty="0">
                <a:latin typeface="Times New Roman"/>
                <a:cs typeface="Times New Roman"/>
              </a:rPr>
              <a:t> </a:t>
            </a:r>
            <a:r>
              <a:rPr sz="2600" dirty="0"/>
              <a:t>родителям</a:t>
            </a:r>
            <a:r>
              <a:rPr sz="2600" b="0" spc="40" dirty="0">
                <a:latin typeface="Times New Roman"/>
                <a:cs typeface="Times New Roman"/>
              </a:rPr>
              <a:t> </a:t>
            </a:r>
            <a:r>
              <a:rPr sz="2600" dirty="0"/>
              <a:t>о</a:t>
            </a:r>
            <a:r>
              <a:rPr sz="2600" b="0" dirty="0">
                <a:latin typeface="Times New Roman"/>
                <a:cs typeface="Times New Roman"/>
              </a:rPr>
              <a:t> </a:t>
            </a:r>
            <a:r>
              <a:rPr sz="2600" dirty="0"/>
              <a:t>переходе</a:t>
            </a:r>
            <a:r>
              <a:rPr sz="2600" b="0" spc="-5" dirty="0">
                <a:latin typeface="Times New Roman"/>
                <a:cs typeface="Times New Roman"/>
              </a:rPr>
              <a:t> </a:t>
            </a:r>
            <a:r>
              <a:rPr sz="2600" dirty="0"/>
              <a:t>на</a:t>
            </a:r>
            <a:r>
              <a:rPr sz="2600" b="0" spc="10" dirty="0">
                <a:latin typeface="Times New Roman"/>
                <a:cs typeface="Times New Roman"/>
              </a:rPr>
              <a:t> </a:t>
            </a:r>
            <a:r>
              <a:rPr sz="2600" dirty="0"/>
              <a:t>новые</a:t>
            </a:r>
            <a:r>
              <a:rPr sz="2600" b="0" spc="15" dirty="0">
                <a:latin typeface="Times New Roman"/>
                <a:cs typeface="Times New Roman"/>
              </a:rPr>
              <a:t> </a:t>
            </a:r>
            <a:r>
              <a:rPr sz="2600" spc="-20" dirty="0"/>
              <a:t>ФГОС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87835" y="395738"/>
            <a:ext cx="7375525" cy="19069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26390" indent="-314325">
              <a:lnSpc>
                <a:spcPct val="100000"/>
              </a:lnSpc>
              <a:spcBef>
                <a:spcPts val="110"/>
              </a:spcBef>
              <a:buFont typeface="Wingdings"/>
              <a:buChar char=""/>
              <a:tabLst>
                <a:tab pos="326390" algn="l"/>
                <a:tab pos="327025" algn="l"/>
              </a:tabLst>
            </a:pPr>
            <a:r>
              <a:rPr sz="1750" dirty="0">
                <a:latin typeface="Times New Roman"/>
                <a:cs typeface="Times New Roman"/>
              </a:rPr>
              <a:t>Проведите</a:t>
            </a:r>
            <a:r>
              <a:rPr sz="1750" spc="-50" dirty="0">
                <a:latin typeface="Times New Roman"/>
                <a:cs typeface="Times New Roman"/>
              </a:rPr>
              <a:t> </a:t>
            </a:r>
            <a:r>
              <a:rPr sz="1750" spc="-10" dirty="0">
                <a:latin typeface="Times New Roman"/>
                <a:cs typeface="Times New Roman"/>
              </a:rPr>
              <a:t>родительское</a:t>
            </a:r>
            <a:r>
              <a:rPr sz="1750" spc="-35" dirty="0">
                <a:latin typeface="Times New Roman"/>
                <a:cs typeface="Times New Roman"/>
              </a:rPr>
              <a:t> </a:t>
            </a:r>
            <a:r>
              <a:rPr sz="1750" spc="-10" dirty="0">
                <a:latin typeface="Times New Roman"/>
                <a:cs typeface="Times New Roman"/>
              </a:rPr>
              <a:t>собрание</a:t>
            </a:r>
            <a:endParaRPr sz="1750">
              <a:latin typeface="Times New Roman"/>
              <a:cs typeface="Times New Roman"/>
            </a:endParaRPr>
          </a:p>
          <a:p>
            <a:pPr marL="326390" marR="5080" indent="-314325">
              <a:lnSpc>
                <a:spcPct val="100600"/>
              </a:lnSpc>
              <a:spcBef>
                <a:spcPts val="15"/>
              </a:spcBef>
              <a:buFont typeface="Wingdings"/>
              <a:buChar char=""/>
              <a:tabLst>
                <a:tab pos="326390" algn="l"/>
                <a:tab pos="327025" algn="l"/>
              </a:tabLst>
            </a:pPr>
            <a:r>
              <a:rPr sz="1750" dirty="0">
                <a:latin typeface="Times New Roman"/>
                <a:cs typeface="Times New Roman"/>
              </a:rPr>
              <a:t>Расскажите</a:t>
            </a:r>
            <a:r>
              <a:rPr sz="1750" spc="-10" dirty="0">
                <a:latin typeface="Times New Roman"/>
                <a:cs typeface="Times New Roman"/>
              </a:rPr>
              <a:t> </a:t>
            </a:r>
            <a:r>
              <a:rPr sz="1750" dirty="0">
                <a:latin typeface="Times New Roman"/>
                <a:cs typeface="Times New Roman"/>
              </a:rPr>
              <a:t>о</a:t>
            </a:r>
            <a:r>
              <a:rPr sz="1750" spc="-15" dirty="0">
                <a:latin typeface="Times New Roman"/>
                <a:cs typeface="Times New Roman"/>
              </a:rPr>
              <a:t> </a:t>
            </a:r>
            <a:r>
              <a:rPr sz="1750" dirty="0">
                <a:latin typeface="Times New Roman"/>
                <a:cs typeface="Times New Roman"/>
              </a:rPr>
              <a:t>приеме</a:t>
            </a:r>
            <a:r>
              <a:rPr sz="1750" spc="-20" dirty="0">
                <a:latin typeface="Times New Roman"/>
                <a:cs typeface="Times New Roman"/>
              </a:rPr>
              <a:t> </a:t>
            </a:r>
            <a:r>
              <a:rPr sz="1750" dirty="0">
                <a:latin typeface="Times New Roman"/>
                <a:cs typeface="Times New Roman"/>
              </a:rPr>
              <a:t>на</a:t>
            </a:r>
            <a:r>
              <a:rPr sz="1750" spc="-20" dirty="0">
                <a:latin typeface="Times New Roman"/>
                <a:cs typeface="Times New Roman"/>
              </a:rPr>
              <a:t> </a:t>
            </a:r>
            <a:r>
              <a:rPr sz="1750" dirty="0">
                <a:latin typeface="Times New Roman"/>
                <a:cs typeface="Times New Roman"/>
              </a:rPr>
              <a:t>обучение</a:t>
            </a:r>
            <a:r>
              <a:rPr sz="1750" spc="5" dirty="0">
                <a:latin typeface="Times New Roman"/>
                <a:cs typeface="Times New Roman"/>
              </a:rPr>
              <a:t> </a:t>
            </a:r>
            <a:r>
              <a:rPr sz="1750" dirty="0">
                <a:latin typeface="Times New Roman"/>
                <a:cs typeface="Times New Roman"/>
              </a:rPr>
              <a:t>в</a:t>
            </a:r>
            <a:r>
              <a:rPr sz="1750" spc="-35" dirty="0">
                <a:latin typeface="Times New Roman"/>
                <a:cs typeface="Times New Roman"/>
              </a:rPr>
              <a:t> </a:t>
            </a:r>
            <a:r>
              <a:rPr sz="1750" dirty="0">
                <a:latin typeface="Times New Roman"/>
                <a:cs typeface="Times New Roman"/>
              </a:rPr>
              <a:t>2020</a:t>
            </a:r>
            <a:r>
              <a:rPr sz="1750" spc="-35" dirty="0">
                <a:latin typeface="Times New Roman"/>
                <a:cs typeface="Times New Roman"/>
              </a:rPr>
              <a:t> </a:t>
            </a:r>
            <a:r>
              <a:rPr sz="1750" dirty="0">
                <a:latin typeface="Times New Roman"/>
                <a:cs typeface="Times New Roman"/>
              </a:rPr>
              <a:t>учебном</a:t>
            </a:r>
            <a:r>
              <a:rPr sz="1750" spc="-15" dirty="0">
                <a:latin typeface="Times New Roman"/>
                <a:cs typeface="Times New Roman"/>
              </a:rPr>
              <a:t> </a:t>
            </a:r>
            <a:r>
              <a:rPr sz="1750" dirty="0">
                <a:latin typeface="Times New Roman"/>
                <a:cs typeface="Times New Roman"/>
              </a:rPr>
              <a:t>году</a:t>
            </a:r>
            <a:r>
              <a:rPr sz="1750" spc="395" dirty="0">
                <a:latin typeface="Times New Roman"/>
                <a:cs typeface="Times New Roman"/>
              </a:rPr>
              <a:t> </a:t>
            </a:r>
            <a:r>
              <a:rPr sz="1750" dirty="0">
                <a:latin typeface="Times New Roman"/>
                <a:cs typeface="Times New Roman"/>
              </a:rPr>
              <a:t>в</a:t>
            </a:r>
            <a:r>
              <a:rPr sz="1750" spc="-15" dirty="0">
                <a:latin typeface="Times New Roman"/>
                <a:cs typeface="Times New Roman"/>
              </a:rPr>
              <a:t> </a:t>
            </a:r>
            <a:r>
              <a:rPr sz="1750" dirty="0">
                <a:latin typeface="Times New Roman"/>
                <a:cs typeface="Times New Roman"/>
              </a:rPr>
              <a:t>1-е</a:t>
            </a:r>
            <a:r>
              <a:rPr sz="1750" spc="-30" dirty="0">
                <a:latin typeface="Times New Roman"/>
                <a:cs typeface="Times New Roman"/>
              </a:rPr>
              <a:t> </a:t>
            </a:r>
            <a:r>
              <a:rPr sz="1750" dirty="0">
                <a:latin typeface="Times New Roman"/>
                <a:cs typeface="Times New Roman"/>
              </a:rPr>
              <a:t>и</a:t>
            </a:r>
            <a:r>
              <a:rPr sz="1750" spc="-10" dirty="0">
                <a:latin typeface="Times New Roman"/>
                <a:cs typeface="Times New Roman"/>
              </a:rPr>
              <a:t> </a:t>
            </a:r>
            <a:r>
              <a:rPr sz="1750" dirty="0">
                <a:latin typeface="Times New Roman"/>
                <a:cs typeface="Times New Roman"/>
              </a:rPr>
              <a:t>5-е</a:t>
            </a:r>
            <a:r>
              <a:rPr sz="1750" spc="-20" dirty="0">
                <a:latin typeface="Times New Roman"/>
                <a:cs typeface="Times New Roman"/>
              </a:rPr>
              <a:t> </a:t>
            </a:r>
            <a:r>
              <a:rPr sz="1750" spc="-10" dirty="0">
                <a:latin typeface="Times New Roman"/>
                <a:cs typeface="Times New Roman"/>
              </a:rPr>
              <a:t>классы </a:t>
            </a:r>
            <a:r>
              <a:rPr sz="1750" dirty="0">
                <a:latin typeface="Times New Roman"/>
                <a:cs typeface="Times New Roman"/>
              </a:rPr>
              <a:t>уже</a:t>
            </a:r>
            <a:r>
              <a:rPr sz="1750" spc="-10" dirty="0">
                <a:latin typeface="Times New Roman"/>
                <a:cs typeface="Times New Roman"/>
              </a:rPr>
              <a:t> </a:t>
            </a:r>
            <a:r>
              <a:rPr sz="1750" dirty="0">
                <a:latin typeface="Times New Roman"/>
                <a:cs typeface="Times New Roman"/>
              </a:rPr>
              <a:t>по</a:t>
            </a:r>
            <a:r>
              <a:rPr sz="1750" spc="-20" dirty="0">
                <a:latin typeface="Times New Roman"/>
                <a:cs typeface="Times New Roman"/>
              </a:rPr>
              <a:t> </a:t>
            </a:r>
            <a:r>
              <a:rPr sz="1750" dirty="0">
                <a:latin typeface="Times New Roman"/>
                <a:cs typeface="Times New Roman"/>
              </a:rPr>
              <a:t>новым</a:t>
            </a:r>
            <a:r>
              <a:rPr sz="1750" spc="-30" dirty="0">
                <a:latin typeface="Times New Roman"/>
                <a:cs typeface="Times New Roman"/>
              </a:rPr>
              <a:t> </a:t>
            </a:r>
            <a:r>
              <a:rPr sz="1750" spc="-20" dirty="0">
                <a:latin typeface="Times New Roman"/>
                <a:cs typeface="Times New Roman"/>
              </a:rPr>
              <a:t>ФГОС</a:t>
            </a:r>
            <a:endParaRPr sz="1750">
              <a:latin typeface="Times New Roman"/>
              <a:cs typeface="Times New Roman"/>
            </a:endParaRPr>
          </a:p>
          <a:p>
            <a:pPr marL="326390" indent="-314325">
              <a:lnSpc>
                <a:spcPct val="100000"/>
              </a:lnSpc>
              <a:spcBef>
                <a:spcPts val="10"/>
              </a:spcBef>
              <a:buFont typeface="Wingdings"/>
              <a:buChar char=""/>
              <a:tabLst>
                <a:tab pos="326390" algn="l"/>
                <a:tab pos="327025" algn="l"/>
              </a:tabLst>
            </a:pPr>
            <a:r>
              <a:rPr sz="1750" dirty="0">
                <a:latin typeface="Times New Roman"/>
                <a:cs typeface="Times New Roman"/>
              </a:rPr>
              <a:t>Расскажите</a:t>
            </a:r>
            <a:r>
              <a:rPr sz="1750" spc="-15" dirty="0">
                <a:latin typeface="Times New Roman"/>
                <a:cs typeface="Times New Roman"/>
              </a:rPr>
              <a:t> </a:t>
            </a:r>
            <a:r>
              <a:rPr sz="1750" dirty="0">
                <a:latin typeface="Times New Roman"/>
                <a:cs typeface="Times New Roman"/>
              </a:rPr>
              <a:t>о</a:t>
            </a:r>
            <a:r>
              <a:rPr sz="1750" spc="-20" dirty="0">
                <a:latin typeface="Times New Roman"/>
                <a:cs typeface="Times New Roman"/>
              </a:rPr>
              <a:t> </a:t>
            </a:r>
            <a:r>
              <a:rPr sz="1750" dirty="0">
                <a:latin typeface="Times New Roman"/>
                <a:cs typeface="Times New Roman"/>
              </a:rPr>
              <a:t>новшествах</a:t>
            </a:r>
            <a:r>
              <a:rPr sz="1750" spc="-5" dirty="0">
                <a:latin typeface="Times New Roman"/>
                <a:cs typeface="Times New Roman"/>
              </a:rPr>
              <a:t> </a:t>
            </a:r>
            <a:r>
              <a:rPr sz="1750" spc="-10" dirty="0">
                <a:latin typeface="Times New Roman"/>
                <a:cs typeface="Times New Roman"/>
              </a:rPr>
              <a:t>подробнее</a:t>
            </a:r>
            <a:endParaRPr sz="1750">
              <a:latin typeface="Times New Roman"/>
              <a:cs typeface="Times New Roman"/>
            </a:endParaRPr>
          </a:p>
          <a:p>
            <a:pPr marL="326390" indent="-314325">
              <a:lnSpc>
                <a:spcPct val="100000"/>
              </a:lnSpc>
              <a:spcBef>
                <a:spcPts val="15"/>
              </a:spcBef>
              <a:buFont typeface="Wingdings"/>
              <a:buChar char=""/>
              <a:tabLst>
                <a:tab pos="326390" algn="l"/>
                <a:tab pos="327025" algn="l"/>
              </a:tabLst>
            </a:pPr>
            <a:r>
              <a:rPr sz="1750" dirty="0">
                <a:latin typeface="Times New Roman"/>
                <a:cs typeface="Times New Roman"/>
              </a:rPr>
              <a:t>Опишите</a:t>
            </a:r>
            <a:r>
              <a:rPr sz="1750" spc="-20" dirty="0">
                <a:latin typeface="Times New Roman"/>
                <a:cs typeface="Times New Roman"/>
              </a:rPr>
              <a:t> </a:t>
            </a:r>
            <a:r>
              <a:rPr sz="1750" dirty="0">
                <a:latin typeface="Times New Roman"/>
                <a:cs typeface="Times New Roman"/>
              </a:rPr>
              <a:t>преимущества</a:t>
            </a:r>
            <a:r>
              <a:rPr sz="1750" spc="10" dirty="0">
                <a:latin typeface="Times New Roman"/>
                <a:cs typeface="Times New Roman"/>
              </a:rPr>
              <a:t> </a:t>
            </a:r>
            <a:r>
              <a:rPr sz="1750" dirty="0">
                <a:latin typeface="Times New Roman"/>
                <a:cs typeface="Times New Roman"/>
              </a:rPr>
              <a:t>для</a:t>
            </a:r>
            <a:r>
              <a:rPr sz="1750" spc="-10" dirty="0">
                <a:latin typeface="Times New Roman"/>
                <a:cs typeface="Times New Roman"/>
              </a:rPr>
              <a:t> </a:t>
            </a:r>
            <a:r>
              <a:rPr sz="1750" dirty="0">
                <a:latin typeface="Times New Roman"/>
                <a:cs typeface="Times New Roman"/>
              </a:rPr>
              <a:t>родителей</a:t>
            </a:r>
            <a:r>
              <a:rPr sz="1750" spc="-10" dirty="0">
                <a:latin typeface="Times New Roman"/>
                <a:cs typeface="Times New Roman"/>
              </a:rPr>
              <a:t> </a:t>
            </a:r>
            <a:r>
              <a:rPr sz="1750" dirty="0">
                <a:latin typeface="Times New Roman"/>
                <a:cs typeface="Times New Roman"/>
              </a:rPr>
              <a:t>и</a:t>
            </a:r>
            <a:r>
              <a:rPr sz="1750" spc="-25" dirty="0">
                <a:latin typeface="Times New Roman"/>
                <a:cs typeface="Times New Roman"/>
              </a:rPr>
              <a:t> </a:t>
            </a:r>
            <a:r>
              <a:rPr sz="1750" spc="-10" dirty="0">
                <a:latin typeface="Times New Roman"/>
                <a:cs typeface="Times New Roman"/>
              </a:rPr>
              <a:t>детей</a:t>
            </a:r>
            <a:endParaRPr sz="1750">
              <a:latin typeface="Times New Roman"/>
              <a:cs typeface="Times New Roman"/>
            </a:endParaRPr>
          </a:p>
          <a:p>
            <a:pPr marL="326390" indent="-314325">
              <a:lnSpc>
                <a:spcPct val="100000"/>
              </a:lnSpc>
              <a:spcBef>
                <a:spcPts val="20"/>
              </a:spcBef>
              <a:buFont typeface="Wingdings"/>
              <a:buChar char=""/>
              <a:tabLst>
                <a:tab pos="326390" algn="l"/>
                <a:tab pos="327025" algn="l"/>
              </a:tabLst>
            </a:pPr>
            <a:r>
              <a:rPr sz="1750" dirty="0">
                <a:latin typeface="Times New Roman"/>
                <a:cs typeface="Times New Roman"/>
              </a:rPr>
              <a:t>Дополнительно</a:t>
            </a:r>
            <a:r>
              <a:rPr sz="1750" spc="-40" dirty="0">
                <a:latin typeface="Times New Roman"/>
                <a:cs typeface="Times New Roman"/>
              </a:rPr>
              <a:t> </a:t>
            </a:r>
            <a:r>
              <a:rPr sz="1750" dirty="0">
                <a:latin typeface="Times New Roman"/>
                <a:cs typeface="Times New Roman"/>
              </a:rPr>
              <a:t>раздайте</a:t>
            </a:r>
            <a:r>
              <a:rPr sz="1750" spc="-30" dirty="0">
                <a:latin typeface="Times New Roman"/>
                <a:cs typeface="Times New Roman"/>
              </a:rPr>
              <a:t> </a:t>
            </a:r>
            <a:r>
              <a:rPr sz="1750" spc="-10" dirty="0">
                <a:latin typeface="Times New Roman"/>
                <a:cs typeface="Times New Roman"/>
              </a:rPr>
              <a:t>памятки</a:t>
            </a:r>
            <a:endParaRPr sz="1750">
              <a:latin typeface="Times New Roman"/>
              <a:cs typeface="Times New Roman"/>
            </a:endParaRPr>
          </a:p>
          <a:p>
            <a:pPr marL="326390" indent="-314325">
              <a:lnSpc>
                <a:spcPct val="100000"/>
              </a:lnSpc>
              <a:spcBef>
                <a:spcPts val="15"/>
              </a:spcBef>
              <a:buFont typeface="Wingdings"/>
              <a:buChar char=""/>
              <a:tabLst>
                <a:tab pos="326390" algn="l"/>
                <a:tab pos="327025" algn="l"/>
              </a:tabLst>
            </a:pPr>
            <a:r>
              <a:rPr sz="1750" dirty="0">
                <a:latin typeface="Times New Roman"/>
                <a:cs typeface="Times New Roman"/>
              </a:rPr>
              <a:t>К</a:t>
            </a:r>
            <a:r>
              <a:rPr sz="1750" spc="-55" dirty="0">
                <a:latin typeface="Times New Roman"/>
                <a:cs typeface="Times New Roman"/>
              </a:rPr>
              <a:t> </a:t>
            </a:r>
            <a:r>
              <a:rPr sz="1750" dirty="0">
                <a:latin typeface="Times New Roman"/>
                <a:cs typeface="Times New Roman"/>
              </a:rPr>
              <a:t>памяткам</a:t>
            </a:r>
            <a:r>
              <a:rPr sz="1750" spc="-20" dirty="0">
                <a:latin typeface="Times New Roman"/>
                <a:cs typeface="Times New Roman"/>
              </a:rPr>
              <a:t> </a:t>
            </a:r>
            <a:r>
              <a:rPr sz="1750" dirty="0">
                <a:latin typeface="Times New Roman"/>
                <a:cs typeface="Times New Roman"/>
              </a:rPr>
              <a:t>приложите</a:t>
            </a:r>
            <a:r>
              <a:rPr sz="1750" spc="-45" dirty="0">
                <a:latin typeface="Times New Roman"/>
                <a:cs typeface="Times New Roman"/>
              </a:rPr>
              <a:t> </a:t>
            </a:r>
            <a:r>
              <a:rPr sz="1750" dirty="0">
                <a:latin typeface="Times New Roman"/>
                <a:cs typeface="Times New Roman"/>
              </a:rPr>
              <a:t>согласия</a:t>
            </a:r>
            <a:r>
              <a:rPr sz="1750" spc="-15" dirty="0">
                <a:latin typeface="Times New Roman"/>
                <a:cs typeface="Times New Roman"/>
              </a:rPr>
              <a:t> </a:t>
            </a:r>
            <a:r>
              <a:rPr sz="1750" dirty="0">
                <a:latin typeface="Times New Roman"/>
                <a:cs typeface="Times New Roman"/>
              </a:rPr>
              <a:t>на</a:t>
            </a:r>
            <a:r>
              <a:rPr sz="1750" spc="-20" dirty="0">
                <a:latin typeface="Times New Roman"/>
                <a:cs typeface="Times New Roman"/>
              </a:rPr>
              <a:t> </a:t>
            </a:r>
            <a:r>
              <a:rPr sz="1750" spc="-10" dirty="0">
                <a:latin typeface="Times New Roman"/>
                <a:cs typeface="Times New Roman"/>
              </a:rPr>
              <a:t>переход</a:t>
            </a:r>
            <a:r>
              <a:rPr sz="1750" spc="-35" dirty="0">
                <a:latin typeface="Times New Roman"/>
                <a:cs typeface="Times New Roman"/>
              </a:rPr>
              <a:t> </a:t>
            </a:r>
            <a:r>
              <a:rPr sz="1750" dirty="0">
                <a:latin typeface="Times New Roman"/>
                <a:cs typeface="Times New Roman"/>
              </a:rPr>
              <a:t>на</a:t>
            </a:r>
            <a:r>
              <a:rPr sz="1750" spc="-35" dirty="0">
                <a:latin typeface="Times New Roman"/>
                <a:cs typeface="Times New Roman"/>
              </a:rPr>
              <a:t> </a:t>
            </a:r>
            <a:r>
              <a:rPr sz="1750" dirty="0">
                <a:latin typeface="Times New Roman"/>
                <a:cs typeface="Times New Roman"/>
              </a:rPr>
              <a:t>новые</a:t>
            </a:r>
            <a:r>
              <a:rPr sz="1750" spc="-40" dirty="0">
                <a:latin typeface="Times New Roman"/>
                <a:cs typeface="Times New Roman"/>
              </a:rPr>
              <a:t> </a:t>
            </a:r>
            <a:r>
              <a:rPr sz="1750" spc="-20" dirty="0">
                <a:latin typeface="Times New Roman"/>
                <a:cs typeface="Times New Roman"/>
              </a:rPr>
              <a:t>ФГОС</a:t>
            </a:r>
            <a:endParaRPr sz="175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45943"/>
            <a:ext cx="10693399" cy="60150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171" y="590487"/>
            <a:ext cx="9223058" cy="478975"/>
          </a:xfrm>
        </p:spPr>
        <p:txBody>
          <a:bodyPr>
            <a:noAutofit/>
          </a:bodyPr>
          <a:lstStyle/>
          <a:p>
            <a:pPr marL="401010" indent="-401010" algn="just">
              <a:buFont typeface="Arial" panose="020B0604020202020204" pitchFamily="34" charset="0"/>
              <a:buChar char="•"/>
            </a:pPr>
            <a:endParaRPr lang="ru-RU" sz="280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38096" y="1069463"/>
            <a:ext cx="7355889" cy="5448971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ru-RU" sz="2807" b="1" dirty="0">
                <a:latin typeface="Arial" panose="020B0604020202020204" pitchFamily="34" charset="0"/>
                <a:cs typeface="Arial" panose="020B0604020202020204" pitchFamily="34" charset="0"/>
              </a:rPr>
              <a:t>ФГОС</a:t>
            </a:r>
            <a:r>
              <a:rPr lang="ru-RU" sz="2807" dirty="0">
                <a:latin typeface="Arial" panose="020B0604020202020204" pitchFamily="34" charset="0"/>
                <a:cs typeface="Arial" panose="020B0604020202020204" pitchFamily="34" charset="0"/>
              </a:rPr>
              <a:t> – это федеральные государственные     образовательные стандарты. Они представляют собой совокупность требований к программам образования.</a:t>
            </a:r>
          </a:p>
          <a:p>
            <a:pPr>
              <a:lnSpc>
                <a:spcPct val="100000"/>
              </a:lnSpc>
            </a:pPr>
            <a:endParaRPr lang="ru-RU" sz="1754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ru-RU" sz="2807" b="1" dirty="0">
                <a:latin typeface="Arial" panose="020B0604020202020204" pitchFamily="34" charset="0"/>
                <a:cs typeface="Arial" panose="020B0604020202020204" pitchFamily="34" charset="0"/>
              </a:rPr>
              <a:t>Основными задачами</a:t>
            </a:r>
            <a:r>
              <a:rPr lang="ru-RU" sz="2807" dirty="0">
                <a:latin typeface="Arial" panose="020B0604020202020204" pitchFamily="34" charset="0"/>
                <a:cs typeface="Arial" panose="020B0604020202020204" pitchFamily="34" charset="0"/>
              </a:rPr>
              <a:t> ФГОС являются создание </a:t>
            </a:r>
            <a:r>
              <a:rPr lang="ru-RU" sz="2807" u="sng" dirty="0">
                <a:latin typeface="Arial" panose="020B0604020202020204" pitchFamily="34" charset="0"/>
                <a:cs typeface="Arial" panose="020B0604020202020204" pitchFamily="34" charset="0"/>
              </a:rPr>
              <a:t>единого  образовательного пространства</a:t>
            </a:r>
            <a:r>
              <a:rPr lang="ru-RU" sz="2807" dirty="0">
                <a:latin typeface="Arial" panose="020B0604020202020204" pitchFamily="34" charset="0"/>
                <a:cs typeface="Arial" panose="020B0604020202020204" pitchFamily="34" charset="0"/>
              </a:rPr>
              <a:t> по всей Российской Федерации и обеспечение </a:t>
            </a:r>
            <a:r>
              <a:rPr lang="ru-RU" sz="2807" u="sng" dirty="0">
                <a:latin typeface="Arial" panose="020B0604020202020204" pitchFamily="34" charset="0"/>
                <a:cs typeface="Arial" panose="020B0604020202020204" pitchFamily="34" charset="0"/>
              </a:rPr>
              <a:t>преемственности</a:t>
            </a:r>
            <a:r>
              <a:rPr lang="ru-RU" sz="2807" dirty="0">
                <a:latin typeface="Arial" panose="020B0604020202020204" pitchFamily="34" charset="0"/>
                <a:cs typeface="Arial" panose="020B0604020202020204" pitchFamily="34" charset="0"/>
              </a:rPr>
              <a:t> образовательных программ начального общего, основного общего и среднего общего образования.</a:t>
            </a:r>
            <a:endParaRPr lang="ru-RU" sz="2807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7531" y="2673024"/>
            <a:ext cx="3303718" cy="2477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2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693400" cy="75565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3F3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358842" y="186393"/>
            <a:ext cx="912652" cy="381323"/>
          </a:xfrm>
          <a:custGeom>
            <a:avLst/>
            <a:gdLst/>
            <a:ahLst/>
            <a:cxnLst/>
            <a:rect l="l" t="t" r="r" b="b"/>
            <a:pathLst>
              <a:path w="780415" h="346075">
                <a:moveTo>
                  <a:pt x="252983" y="0"/>
                </a:moveTo>
                <a:lnTo>
                  <a:pt x="0" y="345947"/>
                </a:lnTo>
                <a:lnTo>
                  <a:pt x="780287" y="345947"/>
                </a:lnTo>
                <a:lnTo>
                  <a:pt x="252983" y="0"/>
                </a:lnTo>
                <a:close/>
              </a:path>
            </a:pathLst>
          </a:custGeom>
          <a:solidFill>
            <a:srgbClr val="1C204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-296" y="-1"/>
            <a:ext cx="8271790" cy="1949997"/>
            <a:chOff x="0" y="0"/>
            <a:chExt cx="7073265" cy="1769745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6756400" cy="1769745"/>
            </a:xfrm>
            <a:custGeom>
              <a:avLst/>
              <a:gdLst/>
              <a:ahLst/>
              <a:cxnLst/>
              <a:rect l="l" t="t" r="r" b="b"/>
              <a:pathLst>
                <a:path w="6756400" h="1769745">
                  <a:moveTo>
                    <a:pt x="6755892" y="0"/>
                  </a:moveTo>
                  <a:lnTo>
                    <a:pt x="5434584" y="0"/>
                  </a:lnTo>
                  <a:lnTo>
                    <a:pt x="5428488" y="0"/>
                  </a:lnTo>
                  <a:lnTo>
                    <a:pt x="0" y="0"/>
                  </a:lnTo>
                  <a:lnTo>
                    <a:pt x="0" y="1769364"/>
                  </a:lnTo>
                  <a:lnTo>
                    <a:pt x="5428488" y="1769364"/>
                  </a:lnTo>
                  <a:lnTo>
                    <a:pt x="5434584" y="1769364"/>
                  </a:lnTo>
                  <a:lnTo>
                    <a:pt x="5434584" y="1761248"/>
                  </a:lnTo>
                  <a:lnTo>
                    <a:pt x="6755892" y="0"/>
                  </a:lnTo>
                  <a:close/>
                </a:path>
              </a:pathLst>
            </a:custGeom>
            <a:solidFill>
              <a:srgbClr val="5DC9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507491"/>
              <a:ext cx="7073265" cy="1030605"/>
            </a:xfrm>
            <a:custGeom>
              <a:avLst/>
              <a:gdLst/>
              <a:ahLst/>
              <a:cxnLst/>
              <a:rect l="l" t="t" r="r" b="b"/>
              <a:pathLst>
                <a:path w="7073265" h="1030605">
                  <a:moveTo>
                    <a:pt x="7072884" y="0"/>
                  </a:moveTo>
                  <a:lnTo>
                    <a:pt x="6303264" y="0"/>
                  </a:lnTo>
                  <a:lnTo>
                    <a:pt x="6300216" y="0"/>
                  </a:lnTo>
                  <a:lnTo>
                    <a:pt x="0" y="0"/>
                  </a:lnTo>
                  <a:lnTo>
                    <a:pt x="0" y="1030224"/>
                  </a:lnTo>
                  <a:lnTo>
                    <a:pt x="6300216" y="1030224"/>
                  </a:lnTo>
                  <a:lnTo>
                    <a:pt x="6303264" y="1030224"/>
                  </a:lnTo>
                  <a:lnTo>
                    <a:pt x="6303264" y="1026160"/>
                  </a:lnTo>
                  <a:lnTo>
                    <a:pt x="7072884" y="0"/>
                  </a:lnTo>
                  <a:close/>
                </a:path>
              </a:pathLst>
            </a:custGeom>
            <a:solidFill>
              <a:srgbClr val="043C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8123420" y="7269352"/>
            <a:ext cx="461895" cy="193111"/>
          </a:xfrm>
          <a:custGeom>
            <a:avLst/>
            <a:gdLst/>
            <a:ahLst/>
            <a:cxnLst/>
            <a:rect l="l" t="t" r="r" b="b"/>
            <a:pathLst>
              <a:path w="394970" h="175259">
                <a:moveTo>
                  <a:pt x="394715" y="0"/>
                </a:moveTo>
                <a:lnTo>
                  <a:pt x="0" y="0"/>
                </a:lnTo>
                <a:lnTo>
                  <a:pt x="266700" y="175259"/>
                </a:lnTo>
                <a:lnTo>
                  <a:pt x="394715" y="0"/>
                </a:lnTo>
                <a:close/>
              </a:path>
            </a:pathLst>
          </a:custGeom>
          <a:solidFill>
            <a:srgbClr val="D26E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8126984" y="6570796"/>
            <a:ext cx="2566416" cy="985843"/>
            <a:chOff x="6949440" y="5963411"/>
            <a:chExt cx="2194560" cy="894715"/>
          </a:xfrm>
        </p:grpSpPr>
        <p:sp>
          <p:nvSpPr>
            <p:cNvPr id="9" name="object 9"/>
            <p:cNvSpPr/>
            <p:nvPr/>
          </p:nvSpPr>
          <p:spPr>
            <a:xfrm>
              <a:off x="7106412" y="5963411"/>
              <a:ext cx="2037714" cy="894715"/>
            </a:xfrm>
            <a:custGeom>
              <a:avLst/>
              <a:gdLst/>
              <a:ahLst/>
              <a:cxnLst/>
              <a:rect l="l" t="t" r="r" b="b"/>
              <a:pathLst>
                <a:path w="2037715" h="894715">
                  <a:moveTo>
                    <a:pt x="2037575" y="0"/>
                  </a:moveTo>
                  <a:lnTo>
                    <a:pt x="670560" y="0"/>
                  </a:lnTo>
                  <a:lnTo>
                    <a:pt x="669036" y="0"/>
                  </a:lnTo>
                  <a:lnTo>
                    <a:pt x="669036" y="2044"/>
                  </a:lnTo>
                  <a:lnTo>
                    <a:pt x="0" y="894588"/>
                  </a:lnTo>
                  <a:lnTo>
                    <a:pt x="669036" y="894588"/>
                  </a:lnTo>
                  <a:lnTo>
                    <a:pt x="670560" y="894588"/>
                  </a:lnTo>
                  <a:lnTo>
                    <a:pt x="2037575" y="894588"/>
                  </a:lnTo>
                  <a:lnTo>
                    <a:pt x="2037575" y="0"/>
                  </a:lnTo>
                  <a:close/>
                </a:path>
              </a:pathLst>
            </a:custGeom>
            <a:solidFill>
              <a:srgbClr val="5DC9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949440" y="6195059"/>
              <a:ext cx="2194560" cy="407034"/>
            </a:xfrm>
            <a:custGeom>
              <a:avLst/>
              <a:gdLst/>
              <a:ahLst/>
              <a:cxnLst/>
              <a:rect l="l" t="t" r="r" b="b"/>
              <a:pathLst>
                <a:path w="2194559" h="407034">
                  <a:moveTo>
                    <a:pt x="2194560" y="0"/>
                  </a:moveTo>
                  <a:lnTo>
                    <a:pt x="304800" y="0"/>
                  </a:lnTo>
                  <a:lnTo>
                    <a:pt x="298704" y="0"/>
                  </a:lnTo>
                  <a:lnTo>
                    <a:pt x="298704" y="8140"/>
                  </a:lnTo>
                  <a:lnTo>
                    <a:pt x="0" y="406908"/>
                  </a:lnTo>
                  <a:lnTo>
                    <a:pt x="298704" y="406908"/>
                  </a:lnTo>
                  <a:lnTo>
                    <a:pt x="304800" y="406908"/>
                  </a:lnTo>
                  <a:lnTo>
                    <a:pt x="2194560" y="406908"/>
                  </a:lnTo>
                  <a:lnTo>
                    <a:pt x="2194560" y="0"/>
                  </a:lnTo>
                  <a:close/>
                </a:path>
              </a:pathLst>
            </a:custGeom>
            <a:solidFill>
              <a:srgbClr val="FFCA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044507" y="783356"/>
            <a:ext cx="4257309" cy="1077185"/>
          </a:xfrm>
          <a:prstGeom prst="rect">
            <a:avLst/>
          </a:prstGeom>
        </p:spPr>
        <p:txBody>
          <a:bodyPr vert="horz" wrap="square" lIns="0" tIns="15207" rIns="0" bIns="0" rtlCol="0">
            <a:spAutoFit/>
          </a:bodyPr>
          <a:lstStyle/>
          <a:p>
            <a:pPr marL="14483">
              <a:spcBef>
                <a:spcPts val="120"/>
              </a:spcBef>
            </a:pPr>
            <a:r>
              <a:rPr sz="2300" dirty="0">
                <a:solidFill>
                  <a:srgbClr val="F3F3F3"/>
                </a:solidFill>
              </a:rPr>
              <a:t>Ключевые</a:t>
            </a:r>
            <a:r>
              <a:rPr sz="2300" spc="-57" dirty="0">
                <a:solidFill>
                  <a:srgbClr val="F3F3F3"/>
                </a:solidFill>
              </a:rPr>
              <a:t> </a:t>
            </a:r>
            <a:r>
              <a:rPr sz="2300" spc="-11" dirty="0">
                <a:solidFill>
                  <a:srgbClr val="F3F3F3"/>
                </a:solidFill>
              </a:rPr>
              <a:t>изменения</a:t>
            </a:r>
            <a:endParaRPr sz="2300"/>
          </a:p>
          <a:p>
            <a:pPr marL="14483"/>
            <a:r>
              <a:rPr sz="2300" dirty="0">
                <a:solidFill>
                  <a:srgbClr val="F3F3F3"/>
                </a:solidFill>
              </a:rPr>
              <a:t>в</a:t>
            </a:r>
            <a:r>
              <a:rPr sz="2300" spc="-11" dirty="0">
                <a:solidFill>
                  <a:srgbClr val="F3F3F3"/>
                </a:solidFill>
              </a:rPr>
              <a:t> </a:t>
            </a:r>
            <a:r>
              <a:rPr sz="2300" dirty="0">
                <a:solidFill>
                  <a:srgbClr val="F3F3F3"/>
                </a:solidFill>
              </a:rPr>
              <a:t>обновленных</a:t>
            </a:r>
            <a:r>
              <a:rPr sz="2300" spc="-57" dirty="0">
                <a:solidFill>
                  <a:srgbClr val="F3F3F3"/>
                </a:solidFill>
              </a:rPr>
              <a:t> </a:t>
            </a:r>
            <a:r>
              <a:rPr sz="2300" dirty="0">
                <a:solidFill>
                  <a:srgbClr val="F3F3F3"/>
                </a:solidFill>
              </a:rPr>
              <a:t>ФГОС</a:t>
            </a:r>
            <a:r>
              <a:rPr sz="2300" spc="490" dirty="0">
                <a:solidFill>
                  <a:srgbClr val="F3F3F3"/>
                </a:solidFill>
              </a:rPr>
              <a:t> </a:t>
            </a:r>
            <a:r>
              <a:rPr sz="2300" dirty="0">
                <a:solidFill>
                  <a:srgbClr val="F3F3F3"/>
                </a:solidFill>
              </a:rPr>
              <a:t>НОО</a:t>
            </a:r>
            <a:r>
              <a:rPr sz="2300" spc="-46" dirty="0">
                <a:solidFill>
                  <a:srgbClr val="F3F3F3"/>
                </a:solidFill>
              </a:rPr>
              <a:t> </a:t>
            </a:r>
            <a:r>
              <a:rPr sz="2300" dirty="0">
                <a:solidFill>
                  <a:srgbClr val="F3F3F3"/>
                </a:solidFill>
              </a:rPr>
              <a:t>и</a:t>
            </a:r>
            <a:r>
              <a:rPr sz="2300" spc="-6" dirty="0">
                <a:solidFill>
                  <a:srgbClr val="F3F3F3"/>
                </a:solidFill>
              </a:rPr>
              <a:t> </a:t>
            </a:r>
            <a:r>
              <a:rPr sz="2300" spc="-29" dirty="0">
                <a:solidFill>
                  <a:srgbClr val="F3F3F3"/>
                </a:solidFill>
              </a:rPr>
              <a:t>ООО</a:t>
            </a:r>
            <a:endParaRPr sz="2300"/>
          </a:p>
        </p:txBody>
      </p:sp>
      <p:sp>
        <p:nvSpPr>
          <p:cNvPr id="17" name="object 17"/>
          <p:cNvSpPr txBox="1"/>
          <p:nvPr/>
        </p:nvSpPr>
        <p:spPr>
          <a:xfrm>
            <a:off x="10405718" y="6934001"/>
            <a:ext cx="194560" cy="225296"/>
          </a:xfrm>
          <a:prstGeom prst="rect">
            <a:avLst/>
          </a:prstGeom>
        </p:spPr>
        <p:txBody>
          <a:bodyPr vert="horz" wrap="square" lIns="0" tIns="1448" rIns="0" bIns="0" rtlCol="0">
            <a:spAutoFit/>
          </a:bodyPr>
          <a:lstStyle/>
          <a:p>
            <a:pPr marL="43449">
              <a:spcBef>
                <a:spcPts val="11"/>
              </a:spcBef>
            </a:pPr>
            <a:fld id="{81D60167-4931-47E6-BA6A-407CBD079E47}" type="slidenum">
              <a:rPr sz="1400" b="1" spc="6" dirty="0">
                <a:solidFill>
                  <a:srgbClr val="F3F3F3"/>
                </a:solidFill>
                <a:latin typeface="Times New Roman"/>
                <a:cs typeface="Times New Roman"/>
              </a:rPr>
              <a:pPr marL="43449">
                <a:spcBef>
                  <a:spcPts val="11"/>
                </a:spcBef>
              </a:pPr>
              <a:t>3</a:t>
            </a:fld>
            <a:endParaRPr sz="1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85463" y="2452503"/>
            <a:ext cx="3003063" cy="1592033"/>
          </a:xfrm>
          <a:prstGeom prst="rect">
            <a:avLst/>
          </a:prstGeom>
          <a:solidFill>
            <a:srgbClr val="F3F3F3"/>
          </a:solidFill>
          <a:ln w="28575">
            <a:solidFill>
              <a:srgbClr val="04364E"/>
            </a:solidFill>
          </a:ln>
        </p:spPr>
        <p:txBody>
          <a:bodyPr vert="horz" wrap="square" lIns="0" tIns="200591" rIns="0" bIns="0" rtlCol="0">
            <a:spAutoFit/>
          </a:bodyPr>
          <a:lstStyle/>
          <a:p>
            <a:pPr marL="127451" marR="120210" indent="-1448" algn="ctr">
              <a:lnSpc>
                <a:spcPct val="86100"/>
              </a:lnSpc>
              <a:spcBef>
                <a:spcPts val="1579"/>
              </a:spcBef>
            </a:pP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Приводят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Стандарты</a:t>
            </a:r>
            <a:r>
              <a:rPr sz="2100" spc="-6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spc="-57" dirty="0">
                <a:solidFill>
                  <a:srgbClr val="1C2043"/>
                </a:solidFill>
                <a:latin typeface="Arial Narrow"/>
                <a:cs typeface="Arial Narrow"/>
              </a:rPr>
              <a:t>в 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соответствие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Федеральному</a:t>
            </a:r>
            <a:r>
              <a:rPr sz="2100" spc="-34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закону</a:t>
            </a:r>
            <a:r>
              <a:rPr sz="2100" spc="-29" dirty="0">
                <a:solidFill>
                  <a:srgbClr val="1C2043"/>
                </a:solidFill>
                <a:latin typeface="Arial Narrow"/>
                <a:cs typeface="Arial Narrow"/>
              </a:rPr>
              <a:t> «Об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образовании</a:t>
            </a:r>
            <a:r>
              <a:rPr sz="2100" spc="-6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в</a:t>
            </a:r>
            <a:r>
              <a:rPr sz="2100" spc="-4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Российской Федерации»</a:t>
            </a:r>
            <a:endParaRPr sz="2100">
              <a:latin typeface="Arial Narrow"/>
              <a:cs typeface="Arial Narrow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887941" y="2452503"/>
            <a:ext cx="3003063" cy="1696014"/>
          </a:xfrm>
          <a:prstGeom prst="rect">
            <a:avLst/>
          </a:prstGeom>
          <a:solidFill>
            <a:srgbClr val="F3F3F3"/>
          </a:solidFill>
          <a:ln w="28575">
            <a:solidFill>
              <a:srgbClr val="04364E"/>
            </a:solidFill>
          </a:ln>
        </p:spPr>
        <p:txBody>
          <a:bodyPr vert="horz" wrap="square" lIns="0" tIns="23173" rIns="0" bIns="0" rtlCol="0">
            <a:spAutoFit/>
          </a:bodyPr>
          <a:lstStyle/>
          <a:p>
            <a:pPr marL="2172" algn="ctr">
              <a:lnSpc>
                <a:spcPts val="2292"/>
              </a:lnSpc>
              <a:spcBef>
                <a:spcPts val="182"/>
              </a:spcBef>
            </a:pP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Устанавливают</a:t>
            </a:r>
            <a:endParaRPr sz="2100">
              <a:latin typeface="Arial Narrow"/>
              <a:cs typeface="Arial Narrow"/>
            </a:endParaRPr>
          </a:p>
          <a:p>
            <a:pPr marL="178866" marR="171624" indent="724" algn="ctr">
              <a:lnSpc>
                <a:spcPts val="2121"/>
              </a:lnSpc>
              <a:spcBef>
                <a:spcPts val="182"/>
              </a:spcBef>
            </a:pP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вариативность</a:t>
            </a:r>
            <a:r>
              <a:rPr sz="2100" spc="-74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сроков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реализации</a:t>
            </a:r>
            <a:r>
              <a:rPr sz="2100" spc="-34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программ</a:t>
            </a:r>
            <a:r>
              <a:rPr sz="2100" spc="-57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spc="-29" dirty="0">
                <a:solidFill>
                  <a:srgbClr val="1C2043"/>
                </a:solidFill>
                <a:latin typeface="Arial Narrow"/>
                <a:cs typeface="Arial Narrow"/>
              </a:rPr>
              <a:t>(не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только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в</a:t>
            </a:r>
            <a:r>
              <a:rPr sz="2100" spc="-6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сторону</a:t>
            </a:r>
            <a:endParaRPr sz="2100">
              <a:latin typeface="Arial Narrow"/>
              <a:cs typeface="Arial Narrow"/>
            </a:endParaRPr>
          </a:p>
          <a:p>
            <a:pPr algn="ctr">
              <a:lnSpc>
                <a:spcPts val="1939"/>
              </a:lnSpc>
            </a:pP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увеличения,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но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и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в</a:t>
            </a:r>
            <a:r>
              <a:rPr sz="2100" spc="-6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сторону</a:t>
            </a:r>
            <a:endParaRPr sz="2100">
              <a:latin typeface="Arial Narrow"/>
              <a:cs typeface="Arial Narrow"/>
            </a:endParaRPr>
          </a:p>
          <a:p>
            <a:pPr algn="ctr">
              <a:lnSpc>
                <a:spcPts val="2292"/>
              </a:lnSpc>
            </a:pP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сокращения)</a:t>
            </a:r>
            <a:endParaRPr sz="2100">
              <a:latin typeface="Arial Narrow"/>
              <a:cs typeface="Arial Narrow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190420" y="2452503"/>
            <a:ext cx="3003063" cy="1436291"/>
          </a:xfrm>
          <a:prstGeom prst="rect">
            <a:avLst/>
          </a:prstGeom>
          <a:solidFill>
            <a:srgbClr val="F3F3F3"/>
          </a:solidFill>
          <a:ln w="28575">
            <a:solidFill>
              <a:srgbClr val="04364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 algn="ctr">
              <a:lnSpc>
                <a:spcPts val="2292"/>
              </a:lnSpc>
              <a:spcBef>
                <a:spcPts val="6"/>
              </a:spcBef>
            </a:pP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Детализируют</a:t>
            </a:r>
            <a:r>
              <a:rPr sz="2100" spc="-29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условия</a:t>
            </a:r>
            <a:endParaRPr sz="2100">
              <a:latin typeface="Arial Narrow"/>
              <a:cs typeface="Arial Narrow"/>
            </a:endParaRPr>
          </a:p>
          <a:p>
            <a:pPr marL="584392" marR="576425" indent="1448" algn="ctr">
              <a:lnSpc>
                <a:spcPts val="2121"/>
              </a:lnSpc>
              <a:spcBef>
                <a:spcPts val="182"/>
              </a:spcBef>
            </a:pP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реализации образовательных программ</a:t>
            </a:r>
            <a:endParaRPr sz="2100">
              <a:latin typeface="Arial Narrow"/>
              <a:cs typeface="Arial Narrow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237594" y="4432307"/>
            <a:ext cx="3001578" cy="1306937"/>
          </a:xfrm>
          <a:prstGeom prst="rect">
            <a:avLst/>
          </a:prstGeom>
          <a:solidFill>
            <a:srgbClr val="F3F3F3"/>
          </a:solidFill>
          <a:ln w="28575">
            <a:solidFill>
              <a:srgbClr val="04364E"/>
            </a:solidFill>
          </a:ln>
        </p:spPr>
        <p:txBody>
          <a:bodyPr vert="horz" wrap="square" lIns="0" tIns="6517" rIns="0" bIns="0" rtlCol="0">
            <a:spAutoFit/>
          </a:bodyPr>
          <a:lstStyle/>
          <a:p>
            <a:pPr>
              <a:spcBef>
                <a:spcPts val="51"/>
              </a:spcBef>
            </a:pPr>
            <a:endParaRPr sz="3200">
              <a:latin typeface="Times New Roman"/>
              <a:cs typeface="Times New Roman"/>
            </a:endParaRPr>
          </a:p>
          <a:p>
            <a:pPr marL="408423" marR="400457" algn="ctr">
              <a:lnSpc>
                <a:spcPts val="2121"/>
              </a:lnSpc>
            </a:pP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Конкретизированные результаты систематизированы</a:t>
            </a:r>
            <a:endParaRPr sz="2100">
              <a:latin typeface="Arial Narrow"/>
              <a:cs typeface="Arial Narrow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540071" y="4432307"/>
            <a:ext cx="3001578" cy="1592764"/>
          </a:xfrm>
          <a:prstGeom prst="rect">
            <a:avLst/>
          </a:prstGeom>
          <a:solidFill>
            <a:srgbClr val="F3F3F3"/>
          </a:solidFill>
          <a:ln w="28575">
            <a:solidFill>
              <a:srgbClr val="04364E"/>
            </a:solidFill>
          </a:ln>
        </p:spPr>
        <p:txBody>
          <a:bodyPr vert="horz" wrap="square" lIns="0" tIns="201315" rIns="0" bIns="0" rtlCol="0">
            <a:spAutoFit/>
          </a:bodyPr>
          <a:lstStyle/>
          <a:p>
            <a:pPr marL="309938" marR="301972" indent="1448" algn="ctr">
              <a:lnSpc>
                <a:spcPct val="86100"/>
              </a:lnSpc>
              <a:spcBef>
                <a:spcPts val="1585"/>
              </a:spcBef>
            </a:pP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Оптимизированы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требования</a:t>
            </a:r>
            <a:r>
              <a:rPr sz="2100" spc="-17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к</a:t>
            </a:r>
            <a:r>
              <a:rPr sz="2100" spc="-4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основной образовательной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программе</a:t>
            </a:r>
            <a:r>
              <a:rPr sz="2100" spc="-23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и</a:t>
            </a:r>
            <a:r>
              <a:rPr sz="2100" spc="-29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рабочей программе</a:t>
            </a:r>
            <a:endParaRPr sz="210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74832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693400" cy="75565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3F3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358842" y="186393"/>
            <a:ext cx="912652" cy="381323"/>
          </a:xfrm>
          <a:custGeom>
            <a:avLst/>
            <a:gdLst/>
            <a:ahLst/>
            <a:cxnLst/>
            <a:rect l="l" t="t" r="r" b="b"/>
            <a:pathLst>
              <a:path w="780415" h="346075">
                <a:moveTo>
                  <a:pt x="252983" y="0"/>
                </a:moveTo>
                <a:lnTo>
                  <a:pt x="0" y="345947"/>
                </a:lnTo>
                <a:lnTo>
                  <a:pt x="780287" y="345947"/>
                </a:lnTo>
                <a:lnTo>
                  <a:pt x="252983" y="0"/>
                </a:lnTo>
                <a:close/>
              </a:path>
            </a:pathLst>
          </a:custGeom>
          <a:solidFill>
            <a:srgbClr val="1C204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" y="0"/>
            <a:ext cx="8271790" cy="1949997"/>
            <a:chOff x="0" y="0"/>
            <a:chExt cx="7073265" cy="1769745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6756400" cy="1769745"/>
            </a:xfrm>
            <a:custGeom>
              <a:avLst/>
              <a:gdLst/>
              <a:ahLst/>
              <a:cxnLst/>
              <a:rect l="l" t="t" r="r" b="b"/>
              <a:pathLst>
                <a:path w="6756400" h="1769745">
                  <a:moveTo>
                    <a:pt x="6755892" y="0"/>
                  </a:moveTo>
                  <a:lnTo>
                    <a:pt x="5434584" y="0"/>
                  </a:lnTo>
                  <a:lnTo>
                    <a:pt x="5428488" y="0"/>
                  </a:lnTo>
                  <a:lnTo>
                    <a:pt x="0" y="0"/>
                  </a:lnTo>
                  <a:lnTo>
                    <a:pt x="0" y="1769364"/>
                  </a:lnTo>
                  <a:lnTo>
                    <a:pt x="5428488" y="1769364"/>
                  </a:lnTo>
                  <a:lnTo>
                    <a:pt x="5434584" y="1769364"/>
                  </a:lnTo>
                  <a:lnTo>
                    <a:pt x="5434584" y="1761248"/>
                  </a:lnTo>
                  <a:lnTo>
                    <a:pt x="6755892" y="0"/>
                  </a:lnTo>
                  <a:close/>
                </a:path>
              </a:pathLst>
            </a:custGeom>
            <a:solidFill>
              <a:srgbClr val="5DC9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507491"/>
              <a:ext cx="7073265" cy="1030605"/>
            </a:xfrm>
            <a:custGeom>
              <a:avLst/>
              <a:gdLst/>
              <a:ahLst/>
              <a:cxnLst/>
              <a:rect l="l" t="t" r="r" b="b"/>
              <a:pathLst>
                <a:path w="7073265" h="1030605">
                  <a:moveTo>
                    <a:pt x="7072884" y="0"/>
                  </a:moveTo>
                  <a:lnTo>
                    <a:pt x="6303264" y="0"/>
                  </a:lnTo>
                  <a:lnTo>
                    <a:pt x="6300216" y="0"/>
                  </a:lnTo>
                  <a:lnTo>
                    <a:pt x="0" y="0"/>
                  </a:lnTo>
                  <a:lnTo>
                    <a:pt x="0" y="1030224"/>
                  </a:lnTo>
                  <a:lnTo>
                    <a:pt x="6300216" y="1030224"/>
                  </a:lnTo>
                  <a:lnTo>
                    <a:pt x="6303264" y="1030224"/>
                  </a:lnTo>
                  <a:lnTo>
                    <a:pt x="6303264" y="1026160"/>
                  </a:lnTo>
                  <a:lnTo>
                    <a:pt x="7072884" y="0"/>
                  </a:lnTo>
                  <a:close/>
                </a:path>
              </a:pathLst>
            </a:custGeom>
            <a:solidFill>
              <a:srgbClr val="043C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8123420" y="7269352"/>
            <a:ext cx="461895" cy="193111"/>
          </a:xfrm>
          <a:custGeom>
            <a:avLst/>
            <a:gdLst/>
            <a:ahLst/>
            <a:cxnLst/>
            <a:rect l="l" t="t" r="r" b="b"/>
            <a:pathLst>
              <a:path w="394970" h="175259">
                <a:moveTo>
                  <a:pt x="394715" y="0"/>
                </a:moveTo>
                <a:lnTo>
                  <a:pt x="0" y="0"/>
                </a:lnTo>
                <a:lnTo>
                  <a:pt x="266700" y="175259"/>
                </a:lnTo>
                <a:lnTo>
                  <a:pt x="394715" y="0"/>
                </a:lnTo>
                <a:close/>
              </a:path>
            </a:pathLst>
          </a:custGeom>
          <a:solidFill>
            <a:srgbClr val="D26E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8126984" y="6570796"/>
            <a:ext cx="2566416" cy="985843"/>
            <a:chOff x="6949440" y="5963411"/>
            <a:chExt cx="2194560" cy="894715"/>
          </a:xfrm>
        </p:grpSpPr>
        <p:sp>
          <p:nvSpPr>
            <p:cNvPr id="9" name="object 9"/>
            <p:cNvSpPr/>
            <p:nvPr/>
          </p:nvSpPr>
          <p:spPr>
            <a:xfrm>
              <a:off x="7106412" y="5963411"/>
              <a:ext cx="2037714" cy="894715"/>
            </a:xfrm>
            <a:custGeom>
              <a:avLst/>
              <a:gdLst/>
              <a:ahLst/>
              <a:cxnLst/>
              <a:rect l="l" t="t" r="r" b="b"/>
              <a:pathLst>
                <a:path w="2037715" h="894715">
                  <a:moveTo>
                    <a:pt x="2037575" y="0"/>
                  </a:moveTo>
                  <a:lnTo>
                    <a:pt x="670560" y="0"/>
                  </a:lnTo>
                  <a:lnTo>
                    <a:pt x="669036" y="0"/>
                  </a:lnTo>
                  <a:lnTo>
                    <a:pt x="669036" y="2044"/>
                  </a:lnTo>
                  <a:lnTo>
                    <a:pt x="0" y="894588"/>
                  </a:lnTo>
                  <a:lnTo>
                    <a:pt x="669036" y="894588"/>
                  </a:lnTo>
                  <a:lnTo>
                    <a:pt x="670560" y="894588"/>
                  </a:lnTo>
                  <a:lnTo>
                    <a:pt x="2037575" y="894588"/>
                  </a:lnTo>
                  <a:lnTo>
                    <a:pt x="2037575" y="0"/>
                  </a:lnTo>
                  <a:close/>
                </a:path>
              </a:pathLst>
            </a:custGeom>
            <a:solidFill>
              <a:srgbClr val="5DC9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949440" y="6195059"/>
              <a:ext cx="2194560" cy="407034"/>
            </a:xfrm>
            <a:custGeom>
              <a:avLst/>
              <a:gdLst/>
              <a:ahLst/>
              <a:cxnLst/>
              <a:rect l="l" t="t" r="r" b="b"/>
              <a:pathLst>
                <a:path w="2194559" h="407034">
                  <a:moveTo>
                    <a:pt x="2194560" y="0"/>
                  </a:moveTo>
                  <a:lnTo>
                    <a:pt x="304800" y="0"/>
                  </a:lnTo>
                  <a:lnTo>
                    <a:pt x="298704" y="0"/>
                  </a:lnTo>
                  <a:lnTo>
                    <a:pt x="298704" y="8140"/>
                  </a:lnTo>
                  <a:lnTo>
                    <a:pt x="0" y="406908"/>
                  </a:lnTo>
                  <a:lnTo>
                    <a:pt x="298704" y="406908"/>
                  </a:lnTo>
                  <a:lnTo>
                    <a:pt x="304800" y="406908"/>
                  </a:lnTo>
                  <a:lnTo>
                    <a:pt x="2194560" y="406908"/>
                  </a:lnTo>
                  <a:lnTo>
                    <a:pt x="2194560" y="0"/>
                  </a:lnTo>
                  <a:close/>
                </a:path>
              </a:pathLst>
            </a:custGeom>
            <a:solidFill>
              <a:srgbClr val="FFCA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044507" y="783357"/>
            <a:ext cx="5928154" cy="723242"/>
          </a:xfrm>
          <a:prstGeom prst="rect">
            <a:avLst/>
          </a:prstGeom>
        </p:spPr>
        <p:txBody>
          <a:bodyPr vert="horz" wrap="square" lIns="0" tIns="15207" rIns="0" bIns="0" rtlCol="0">
            <a:spAutoFit/>
          </a:bodyPr>
          <a:lstStyle/>
          <a:p>
            <a:pPr marL="14483">
              <a:spcBef>
                <a:spcPts val="120"/>
              </a:spcBef>
            </a:pPr>
            <a:r>
              <a:rPr sz="2300" dirty="0">
                <a:solidFill>
                  <a:srgbClr val="F3F3F3"/>
                </a:solidFill>
              </a:rPr>
              <a:t>Как</a:t>
            </a:r>
            <a:r>
              <a:rPr sz="2300" spc="-11" dirty="0">
                <a:solidFill>
                  <a:srgbClr val="F3F3F3"/>
                </a:solidFill>
              </a:rPr>
              <a:t> </a:t>
            </a:r>
            <a:r>
              <a:rPr sz="2300" dirty="0">
                <a:solidFill>
                  <a:srgbClr val="F3F3F3"/>
                </a:solidFill>
              </a:rPr>
              <a:t>перейти</a:t>
            </a:r>
            <a:r>
              <a:rPr sz="2300" spc="-51" dirty="0">
                <a:solidFill>
                  <a:srgbClr val="F3F3F3"/>
                </a:solidFill>
              </a:rPr>
              <a:t> </a:t>
            </a:r>
            <a:r>
              <a:rPr sz="2300" dirty="0">
                <a:solidFill>
                  <a:srgbClr val="F3F3F3"/>
                </a:solidFill>
              </a:rPr>
              <a:t>на</a:t>
            </a:r>
            <a:r>
              <a:rPr sz="2300" spc="-23" dirty="0">
                <a:solidFill>
                  <a:srgbClr val="F3F3F3"/>
                </a:solidFill>
              </a:rPr>
              <a:t> </a:t>
            </a:r>
            <a:r>
              <a:rPr sz="2300" dirty="0">
                <a:solidFill>
                  <a:srgbClr val="F3F3F3"/>
                </a:solidFill>
              </a:rPr>
              <a:t>обновленные</a:t>
            </a:r>
            <a:r>
              <a:rPr sz="2300" spc="-68" dirty="0">
                <a:solidFill>
                  <a:srgbClr val="F3F3F3"/>
                </a:solidFill>
              </a:rPr>
              <a:t> </a:t>
            </a:r>
            <a:r>
              <a:rPr sz="2300" dirty="0">
                <a:solidFill>
                  <a:srgbClr val="F3F3F3"/>
                </a:solidFill>
              </a:rPr>
              <a:t>ФГОС</a:t>
            </a:r>
            <a:r>
              <a:rPr sz="2300" spc="-23" dirty="0">
                <a:solidFill>
                  <a:srgbClr val="F3F3F3"/>
                </a:solidFill>
              </a:rPr>
              <a:t> </a:t>
            </a:r>
            <a:r>
              <a:rPr sz="2300" dirty="0">
                <a:solidFill>
                  <a:srgbClr val="F3F3F3"/>
                </a:solidFill>
              </a:rPr>
              <a:t>НОО</a:t>
            </a:r>
            <a:r>
              <a:rPr sz="2300" spc="-29" dirty="0">
                <a:solidFill>
                  <a:srgbClr val="F3F3F3"/>
                </a:solidFill>
              </a:rPr>
              <a:t> </a:t>
            </a:r>
            <a:r>
              <a:rPr sz="2300" dirty="0">
                <a:solidFill>
                  <a:srgbClr val="F3F3F3"/>
                </a:solidFill>
              </a:rPr>
              <a:t>и</a:t>
            </a:r>
            <a:r>
              <a:rPr sz="2300" spc="-6" dirty="0">
                <a:solidFill>
                  <a:srgbClr val="F3F3F3"/>
                </a:solidFill>
              </a:rPr>
              <a:t> </a:t>
            </a:r>
            <a:r>
              <a:rPr sz="2300" spc="-23" dirty="0">
                <a:solidFill>
                  <a:srgbClr val="F3F3F3"/>
                </a:solidFill>
              </a:rPr>
              <a:t>ООО:</a:t>
            </a:r>
            <a:endParaRPr sz="2300"/>
          </a:p>
        </p:txBody>
      </p:sp>
      <p:sp>
        <p:nvSpPr>
          <p:cNvPr id="12" name="object 12"/>
          <p:cNvSpPr txBox="1"/>
          <p:nvPr/>
        </p:nvSpPr>
        <p:spPr>
          <a:xfrm>
            <a:off x="1044507" y="1119201"/>
            <a:ext cx="1952287" cy="369299"/>
          </a:xfrm>
          <a:prstGeom prst="rect">
            <a:avLst/>
          </a:prstGeom>
        </p:spPr>
        <p:txBody>
          <a:bodyPr vert="horz" wrap="square" lIns="0" tIns="15207" rIns="0" bIns="0" rtlCol="0">
            <a:spAutoFit/>
          </a:bodyPr>
          <a:lstStyle/>
          <a:p>
            <a:pPr marL="14483">
              <a:spcBef>
                <a:spcPts val="120"/>
              </a:spcBef>
            </a:pPr>
            <a:r>
              <a:rPr sz="2300" b="1" dirty="0">
                <a:solidFill>
                  <a:srgbClr val="F3F3F3"/>
                </a:solidFill>
                <a:latin typeface="Arial Narrow"/>
                <a:cs typeface="Arial Narrow"/>
              </a:rPr>
              <a:t>дорожная</a:t>
            </a:r>
            <a:r>
              <a:rPr sz="2300" b="1" spc="-63" dirty="0">
                <a:solidFill>
                  <a:srgbClr val="F3F3F3"/>
                </a:solidFill>
                <a:latin typeface="Arial Narrow"/>
                <a:cs typeface="Arial Narrow"/>
              </a:rPr>
              <a:t> </a:t>
            </a:r>
            <a:r>
              <a:rPr sz="2300" b="1" spc="-11" dirty="0">
                <a:solidFill>
                  <a:srgbClr val="F3F3F3"/>
                </a:solidFill>
                <a:latin typeface="Arial Narrow"/>
                <a:cs typeface="Arial Narrow"/>
              </a:rPr>
              <a:t>карта</a:t>
            </a:r>
            <a:endParaRPr sz="2300">
              <a:latin typeface="Arial Narrow"/>
              <a:cs typeface="Arial Narrow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264624" y="2235884"/>
            <a:ext cx="7285621" cy="660955"/>
          </a:xfrm>
          <a:prstGeom prst="rect">
            <a:avLst/>
          </a:prstGeom>
        </p:spPr>
        <p:txBody>
          <a:bodyPr vert="horz" wrap="square" lIns="0" tIns="14483" rIns="0" bIns="0" rtlCol="0">
            <a:spAutoFit/>
          </a:bodyPr>
          <a:lstStyle/>
          <a:p>
            <a:pPr marL="14483">
              <a:spcBef>
                <a:spcPts val="114"/>
              </a:spcBef>
            </a:pP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Дорожная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карта</a:t>
            </a:r>
            <a:r>
              <a:rPr sz="2100" spc="-23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понадобится,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чтобы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поэтапно</a:t>
            </a:r>
            <a:r>
              <a:rPr sz="2100" spc="-34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подготовить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 документы</a:t>
            </a:r>
            <a:endParaRPr sz="2100">
              <a:latin typeface="Arial Narrow"/>
              <a:cs typeface="Arial Narrow"/>
            </a:endParaRPr>
          </a:p>
          <a:p>
            <a:pPr marL="14483"/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к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переходу</a:t>
            </a:r>
            <a:r>
              <a:rPr sz="2100" spc="-6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на</a:t>
            </a:r>
            <a:r>
              <a:rPr sz="2100" spc="-17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обновленные</a:t>
            </a:r>
            <a:r>
              <a:rPr sz="2100" spc="34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ФГОС</a:t>
            </a:r>
            <a:r>
              <a:rPr sz="2100" spc="-17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НОО</a:t>
            </a:r>
            <a:r>
              <a:rPr sz="2100" spc="-34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и</a:t>
            </a:r>
            <a:r>
              <a:rPr sz="2100" spc="-6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spc="-23" dirty="0">
                <a:solidFill>
                  <a:srgbClr val="1C2043"/>
                </a:solidFill>
                <a:latin typeface="Arial Narrow"/>
                <a:cs typeface="Arial Narrow"/>
              </a:rPr>
              <a:t>ООО.</a:t>
            </a:r>
            <a:endParaRPr sz="2100">
              <a:latin typeface="Arial Narrow"/>
              <a:cs typeface="Arial Narrow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17933" y="2361825"/>
            <a:ext cx="1137658" cy="370695"/>
          </a:xfrm>
          <a:prstGeom prst="rect">
            <a:avLst/>
          </a:prstGeom>
          <a:solidFill>
            <a:srgbClr val="F3F3F3"/>
          </a:solidFill>
          <a:ln w="28575">
            <a:solidFill>
              <a:srgbClr val="FFCA73"/>
            </a:solidFill>
          </a:ln>
        </p:spPr>
        <p:txBody>
          <a:bodyPr vert="horz" wrap="square" lIns="0" tIns="47070" rIns="0" bIns="0" rtlCol="0">
            <a:spAutoFit/>
          </a:bodyPr>
          <a:lstStyle/>
          <a:p>
            <a:pPr marL="103554">
              <a:spcBef>
                <a:spcPts val="371"/>
              </a:spcBef>
            </a:pPr>
            <a:r>
              <a:rPr sz="2100" b="1" spc="-11" dirty="0">
                <a:solidFill>
                  <a:srgbClr val="C00000"/>
                </a:solidFill>
                <a:latin typeface="Arial Narrow"/>
                <a:cs typeface="Arial Narrow"/>
              </a:rPr>
              <a:t>ЗАЧЕМ?</a:t>
            </a:r>
            <a:endParaRPr sz="2100">
              <a:latin typeface="Arial Narrow"/>
              <a:cs typeface="Arial Narrow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84990" y="3212562"/>
            <a:ext cx="618583" cy="582830"/>
            <a:chOff x="414718" y="2915602"/>
            <a:chExt cx="528955" cy="528955"/>
          </a:xfrm>
        </p:grpSpPr>
        <p:sp>
          <p:nvSpPr>
            <p:cNvPr id="16" name="object 16"/>
            <p:cNvSpPr/>
            <p:nvPr/>
          </p:nvSpPr>
          <p:spPr>
            <a:xfrm>
              <a:off x="429005" y="2929889"/>
              <a:ext cx="500380" cy="500380"/>
            </a:xfrm>
            <a:custGeom>
              <a:avLst/>
              <a:gdLst/>
              <a:ahLst/>
              <a:cxnLst/>
              <a:rect l="l" t="t" r="r" b="b"/>
              <a:pathLst>
                <a:path w="500380" h="500379">
                  <a:moveTo>
                    <a:pt x="249936" y="0"/>
                  </a:moveTo>
                  <a:lnTo>
                    <a:pt x="205009" y="4026"/>
                  </a:lnTo>
                  <a:lnTo>
                    <a:pt x="162725" y="15635"/>
                  </a:lnTo>
                  <a:lnTo>
                    <a:pt x="123788" y="34120"/>
                  </a:lnTo>
                  <a:lnTo>
                    <a:pt x="88905" y="58777"/>
                  </a:lnTo>
                  <a:lnTo>
                    <a:pt x="58781" y="88900"/>
                  </a:lnTo>
                  <a:lnTo>
                    <a:pt x="34123" y="123782"/>
                  </a:lnTo>
                  <a:lnTo>
                    <a:pt x="15636" y="162719"/>
                  </a:lnTo>
                  <a:lnTo>
                    <a:pt x="4026" y="205006"/>
                  </a:lnTo>
                  <a:lnTo>
                    <a:pt x="0" y="249936"/>
                  </a:lnTo>
                  <a:lnTo>
                    <a:pt x="4026" y="294865"/>
                  </a:lnTo>
                  <a:lnTo>
                    <a:pt x="15636" y="337152"/>
                  </a:lnTo>
                  <a:lnTo>
                    <a:pt x="34123" y="376089"/>
                  </a:lnTo>
                  <a:lnTo>
                    <a:pt x="58781" y="410972"/>
                  </a:lnTo>
                  <a:lnTo>
                    <a:pt x="88905" y="441094"/>
                  </a:lnTo>
                  <a:lnTo>
                    <a:pt x="123788" y="465751"/>
                  </a:lnTo>
                  <a:lnTo>
                    <a:pt x="162725" y="484236"/>
                  </a:lnTo>
                  <a:lnTo>
                    <a:pt x="205009" y="495845"/>
                  </a:lnTo>
                  <a:lnTo>
                    <a:pt x="249936" y="499872"/>
                  </a:lnTo>
                  <a:lnTo>
                    <a:pt x="294862" y="495845"/>
                  </a:lnTo>
                  <a:lnTo>
                    <a:pt x="337146" y="484236"/>
                  </a:lnTo>
                  <a:lnTo>
                    <a:pt x="376083" y="465751"/>
                  </a:lnTo>
                  <a:lnTo>
                    <a:pt x="410966" y="441094"/>
                  </a:lnTo>
                  <a:lnTo>
                    <a:pt x="441090" y="410971"/>
                  </a:lnTo>
                  <a:lnTo>
                    <a:pt x="465748" y="376089"/>
                  </a:lnTo>
                  <a:lnTo>
                    <a:pt x="484235" y="337152"/>
                  </a:lnTo>
                  <a:lnTo>
                    <a:pt x="495845" y="294865"/>
                  </a:lnTo>
                  <a:lnTo>
                    <a:pt x="499872" y="249936"/>
                  </a:lnTo>
                  <a:lnTo>
                    <a:pt x="495845" y="205006"/>
                  </a:lnTo>
                  <a:lnTo>
                    <a:pt x="484235" y="162719"/>
                  </a:lnTo>
                  <a:lnTo>
                    <a:pt x="465748" y="123782"/>
                  </a:lnTo>
                  <a:lnTo>
                    <a:pt x="441090" y="88900"/>
                  </a:lnTo>
                  <a:lnTo>
                    <a:pt x="410966" y="58777"/>
                  </a:lnTo>
                  <a:lnTo>
                    <a:pt x="376083" y="34120"/>
                  </a:lnTo>
                  <a:lnTo>
                    <a:pt x="337146" y="15635"/>
                  </a:lnTo>
                  <a:lnTo>
                    <a:pt x="294862" y="4026"/>
                  </a:lnTo>
                  <a:lnTo>
                    <a:pt x="249936" y="0"/>
                  </a:lnTo>
                  <a:close/>
                </a:path>
              </a:pathLst>
            </a:custGeom>
            <a:solidFill>
              <a:srgbClr val="043C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29005" y="2929889"/>
              <a:ext cx="500380" cy="500380"/>
            </a:xfrm>
            <a:custGeom>
              <a:avLst/>
              <a:gdLst/>
              <a:ahLst/>
              <a:cxnLst/>
              <a:rect l="l" t="t" r="r" b="b"/>
              <a:pathLst>
                <a:path w="500380" h="500379">
                  <a:moveTo>
                    <a:pt x="0" y="249936"/>
                  </a:moveTo>
                  <a:lnTo>
                    <a:pt x="4026" y="205006"/>
                  </a:lnTo>
                  <a:lnTo>
                    <a:pt x="15636" y="162719"/>
                  </a:lnTo>
                  <a:lnTo>
                    <a:pt x="34123" y="123782"/>
                  </a:lnTo>
                  <a:lnTo>
                    <a:pt x="58781" y="88900"/>
                  </a:lnTo>
                  <a:lnTo>
                    <a:pt x="88905" y="58777"/>
                  </a:lnTo>
                  <a:lnTo>
                    <a:pt x="123788" y="34120"/>
                  </a:lnTo>
                  <a:lnTo>
                    <a:pt x="162725" y="15635"/>
                  </a:lnTo>
                  <a:lnTo>
                    <a:pt x="205009" y="4026"/>
                  </a:lnTo>
                  <a:lnTo>
                    <a:pt x="249936" y="0"/>
                  </a:lnTo>
                  <a:lnTo>
                    <a:pt x="294862" y="4026"/>
                  </a:lnTo>
                  <a:lnTo>
                    <a:pt x="337146" y="15635"/>
                  </a:lnTo>
                  <a:lnTo>
                    <a:pt x="376083" y="34120"/>
                  </a:lnTo>
                  <a:lnTo>
                    <a:pt x="410966" y="58777"/>
                  </a:lnTo>
                  <a:lnTo>
                    <a:pt x="441090" y="88900"/>
                  </a:lnTo>
                  <a:lnTo>
                    <a:pt x="465748" y="123782"/>
                  </a:lnTo>
                  <a:lnTo>
                    <a:pt x="484235" y="162719"/>
                  </a:lnTo>
                  <a:lnTo>
                    <a:pt x="495845" y="205006"/>
                  </a:lnTo>
                  <a:lnTo>
                    <a:pt x="499872" y="249936"/>
                  </a:lnTo>
                  <a:lnTo>
                    <a:pt x="495845" y="294865"/>
                  </a:lnTo>
                  <a:lnTo>
                    <a:pt x="484235" y="337152"/>
                  </a:lnTo>
                  <a:lnTo>
                    <a:pt x="465748" y="376089"/>
                  </a:lnTo>
                  <a:lnTo>
                    <a:pt x="441090" y="410971"/>
                  </a:lnTo>
                  <a:lnTo>
                    <a:pt x="410966" y="441094"/>
                  </a:lnTo>
                  <a:lnTo>
                    <a:pt x="376083" y="465751"/>
                  </a:lnTo>
                  <a:lnTo>
                    <a:pt x="337146" y="484236"/>
                  </a:lnTo>
                  <a:lnTo>
                    <a:pt x="294862" y="495845"/>
                  </a:lnTo>
                  <a:lnTo>
                    <a:pt x="249936" y="499872"/>
                  </a:lnTo>
                  <a:lnTo>
                    <a:pt x="205009" y="495845"/>
                  </a:lnTo>
                  <a:lnTo>
                    <a:pt x="162725" y="484236"/>
                  </a:lnTo>
                  <a:lnTo>
                    <a:pt x="123788" y="465751"/>
                  </a:lnTo>
                  <a:lnTo>
                    <a:pt x="88905" y="441094"/>
                  </a:lnTo>
                  <a:lnTo>
                    <a:pt x="58781" y="410972"/>
                  </a:lnTo>
                  <a:lnTo>
                    <a:pt x="34123" y="376089"/>
                  </a:lnTo>
                  <a:lnTo>
                    <a:pt x="15636" y="337152"/>
                  </a:lnTo>
                  <a:lnTo>
                    <a:pt x="4026" y="294865"/>
                  </a:lnTo>
                  <a:lnTo>
                    <a:pt x="0" y="249936"/>
                  </a:lnTo>
                  <a:close/>
                </a:path>
              </a:pathLst>
            </a:custGeom>
            <a:ln w="28574">
              <a:solidFill>
                <a:srgbClr val="032A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18" name="object 18"/>
          <p:cNvGraphicFramePr>
            <a:graphicFrameLocks noGrp="1"/>
          </p:cNvGraphicFramePr>
          <p:nvPr/>
        </p:nvGraphicFramePr>
        <p:xfrm>
          <a:off x="493797" y="4086107"/>
          <a:ext cx="6100430" cy="3020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67855"/>
                <a:gridCol w="519075"/>
                <a:gridCol w="501253"/>
                <a:gridCol w="585167"/>
                <a:gridCol w="585167"/>
                <a:gridCol w="585165"/>
                <a:gridCol w="585165"/>
                <a:gridCol w="585165"/>
                <a:gridCol w="501253"/>
                <a:gridCol w="585165"/>
              </a:tblGrid>
              <a:tr h="570934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500" b="1" spc="-10" dirty="0">
                          <a:solidFill>
                            <a:srgbClr val="F3F3F3"/>
                          </a:solidFill>
                          <a:latin typeface="Arial Narrow"/>
                          <a:cs typeface="Arial Narrow"/>
                        </a:rPr>
                        <a:t>Учебный</a:t>
                      </a:r>
                      <a:endParaRPr sz="1500">
                        <a:latin typeface="Arial Narrow"/>
                        <a:cs typeface="Arial Narrow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500" b="1" spc="-25" dirty="0">
                          <a:solidFill>
                            <a:srgbClr val="F3F3F3"/>
                          </a:solidFill>
                          <a:latin typeface="Arial Narrow"/>
                          <a:cs typeface="Arial Narrow"/>
                        </a:rPr>
                        <a:t>год</a:t>
                      </a:r>
                      <a:endParaRPr sz="1500">
                        <a:latin typeface="Arial Narrow"/>
                        <a:cs typeface="Arial Narrow"/>
                      </a:endParaRPr>
                    </a:p>
                  </a:txBody>
                  <a:tcPr marL="0" marR="0" marT="46179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38100">
                      <a:solidFill>
                        <a:srgbClr val="F3F3F3"/>
                      </a:solidFill>
                      <a:prstDash val="solid"/>
                    </a:lnB>
                    <a:solidFill>
                      <a:srgbClr val="043C56"/>
                    </a:solidFill>
                  </a:tcPr>
                </a:tc>
                <a:tc gridSpan="9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500" b="1" dirty="0">
                          <a:solidFill>
                            <a:srgbClr val="F3F3F3"/>
                          </a:solidFill>
                          <a:latin typeface="Arial Narrow"/>
                          <a:cs typeface="Arial Narrow"/>
                        </a:rPr>
                        <a:t>Классы, </a:t>
                      </a:r>
                      <a:r>
                        <a:rPr sz="1500" b="1" spc="-10" dirty="0">
                          <a:solidFill>
                            <a:srgbClr val="F3F3F3"/>
                          </a:solidFill>
                          <a:latin typeface="Arial Narrow"/>
                          <a:cs typeface="Arial Narrow"/>
                        </a:rPr>
                        <a:t>переходящие</a:t>
                      </a:r>
                      <a:r>
                        <a:rPr sz="1500" b="1" spc="-30" dirty="0">
                          <a:solidFill>
                            <a:srgbClr val="F3F3F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500" b="1" dirty="0">
                          <a:solidFill>
                            <a:srgbClr val="F3F3F3"/>
                          </a:solidFill>
                          <a:latin typeface="Arial Narrow"/>
                          <a:cs typeface="Arial Narrow"/>
                        </a:rPr>
                        <a:t>на</a:t>
                      </a:r>
                      <a:r>
                        <a:rPr sz="1500" b="1" spc="15" dirty="0">
                          <a:solidFill>
                            <a:srgbClr val="F3F3F3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500" b="1" spc="-20" dirty="0">
                          <a:solidFill>
                            <a:srgbClr val="F3F3F3"/>
                          </a:solidFill>
                          <a:latin typeface="Arial Narrow"/>
                          <a:cs typeface="Arial Narrow"/>
                        </a:rPr>
                        <a:t>ФГОС</a:t>
                      </a:r>
                      <a:endParaRPr sz="1500">
                        <a:latin typeface="Arial Narrow"/>
                        <a:cs typeface="Arial Narrow"/>
                      </a:endParaRPr>
                    </a:p>
                  </a:txBody>
                  <a:tcPr marL="0" marR="0" marT="46179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38100">
                      <a:solidFill>
                        <a:srgbClr val="F3F3F3"/>
                      </a:solidFill>
                      <a:prstDash val="solid"/>
                    </a:lnB>
                    <a:solidFill>
                      <a:srgbClr val="043C5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07911">
                <a:tc>
                  <a:txBody>
                    <a:bodyPr/>
                    <a:lstStyle/>
                    <a:p>
                      <a:pPr marR="32384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500" b="1" spc="-10" dirty="0">
                          <a:solidFill>
                            <a:srgbClr val="F3F3F3"/>
                          </a:solidFill>
                          <a:latin typeface="Arial Narrow"/>
                          <a:cs typeface="Arial Narrow"/>
                        </a:rPr>
                        <a:t>2021/2022</a:t>
                      </a:r>
                      <a:endParaRPr sz="1500">
                        <a:latin typeface="Arial Narrow"/>
                        <a:cs typeface="Arial Narrow"/>
                      </a:endParaRPr>
                    </a:p>
                  </a:txBody>
                  <a:tcPr marL="0" marR="0" marT="46878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381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043C56"/>
                    </a:solidFill>
                  </a:tcPr>
                </a:tc>
                <a:tc>
                  <a:txBody>
                    <a:bodyPr/>
                    <a:lstStyle/>
                    <a:p>
                      <a:pPr marR="172720" algn="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500" b="1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1</a:t>
                      </a:r>
                      <a:endParaRPr sz="1500">
                        <a:latin typeface="Arial Narrow"/>
                        <a:cs typeface="Arial Narrow"/>
                      </a:endParaRPr>
                    </a:p>
                  </a:txBody>
                  <a:tcPr marL="0" marR="0" marT="46878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381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FFE2C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381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E7E8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381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E7E8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381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E7E8E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500" b="1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5</a:t>
                      </a:r>
                      <a:endParaRPr sz="1500">
                        <a:latin typeface="Arial Narrow"/>
                        <a:cs typeface="Arial Narrow"/>
                      </a:endParaRPr>
                    </a:p>
                  </a:txBody>
                  <a:tcPr marL="0" marR="0" marT="46878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381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FFE2C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381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E7E8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381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E7E8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381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E7E8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381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E7E8EA"/>
                    </a:solidFill>
                  </a:tcPr>
                </a:tc>
              </a:tr>
              <a:tr h="407911">
                <a:tc>
                  <a:txBody>
                    <a:bodyPr/>
                    <a:lstStyle/>
                    <a:p>
                      <a:pPr marR="32384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500" b="1" spc="-10" dirty="0">
                          <a:solidFill>
                            <a:srgbClr val="F3F3F3"/>
                          </a:solidFill>
                          <a:latin typeface="Arial Narrow"/>
                          <a:cs typeface="Arial Narrow"/>
                        </a:rPr>
                        <a:t>2022/2023</a:t>
                      </a:r>
                      <a:endParaRPr sz="1500">
                        <a:latin typeface="Arial Narrow"/>
                        <a:cs typeface="Arial Narrow"/>
                      </a:endParaRPr>
                    </a:p>
                  </a:txBody>
                  <a:tcPr marL="0" marR="0" marT="46878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043C56"/>
                    </a:solidFill>
                  </a:tcPr>
                </a:tc>
                <a:tc>
                  <a:txBody>
                    <a:bodyPr/>
                    <a:lstStyle/>
                    <a:p>
                      <a:pPr marR="172720" algn="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500" b="1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1</a:t>
                      </a:r>
                      <a:endParaRPr sz="1500">
                        <a:latin typeface="Arial Narrow"/>
                        <a:cs typeface="Arial Narrow"/>
                      </a:endParaRPr>
                    </a:p>
                  </a:txBody>
                  <a:tcPr marL="0" marR="0" marT="46878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39B8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500" b="1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2</a:t>
                      </a:r>
                      <a:endParaRPr sz="1500">
                        <a:latin typeface="Arial Narrow"/>
                        <a:cs typeface="Arial Narrow"/>
                      </a:endParaRPr>
                    </a:p>
                  </a:txBody>
                  <a:tcPr marL="0" marR="0" marT="46878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BDEA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E7E8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E7E8E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500" b="1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5</a:t>
                      </a:r>
                      <a:endParaRPr sz="1500">
                        <a:latin typeface="Arial Narrow"/>
                        <a:cs typeface="Arial Narrow"/>
                      </a:endParaRPr>
                    </a:p>
                  </a:txBody>
                  <a:tcPr marL="0" marR="0" marT="46878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39B8F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500" b="1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6</a:t>
                      </a:r>
                      <a:endParaRPr sz="1500">
                        <a:latin typeface="Arial Narrow"/>
                        <a:cs typeface="Arial Narrow"/>
                      </a:endParaRPr>
                    </a:p>
                  </a:txBody>
                  <a:tcPr marL="0" marR="0" marT="46878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BDEA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E7E8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E7E8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E7E8EA"/>
                    </a:solidFill>
                  </a:tcPr>
                </a:tc>
              </a:tr>
              <a:tr h="408611">
                <a:tc>
                  <a:txBody>
                    <a:bodyPr/>
                    <a:lstStyle/>
                    <a:p>
                      <a:pPr marR="32384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500" b="1" spc="-10" dirty="0">
                          <a:solidFill>
                            <a:srgbClr val="F3F3F3"/>
                          </a:solidFill>
                          <a:latin typeface="Arial Narrow"/>
                          <a:cs typeface="Arial Narrow"/>
                        </a:rPr>
                        <a:t>2023/2024</a:t>
                      </a:r>
                      <a:endParaRPr sz="1500">
                        <a:latin typeface="Arial Narrow"/>
                        <a:cs typeface="Arial Narrow"/>
                      </a:endParaRPr>
                    </a:p>
                  </a:txBody>
                  <a:tcPr marL="0" marR="0" marT="46878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043C56"/>
                    </a:solidFill>
                  </a:tcPr>
                </a:tc>
                <a:tc>
                  <a:txBody>
                    <a:bodyPr/>
                    <a:lstStyle/>
                    <a:p>
                      <a:pPr marR="172720" algn="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500" b="1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1</a:t>
                      </a:r>
                      <a:endParaRPr sz="1500">
                        <a:latin typeface="Arial Narrow"/>
                        <a:cs typeface="Arial Narrow"/>
                      </a:endParaRPr>
                    </a:p>
                  </a:txBody>
                  <a:tcPr marL="0" marR="0" marT="46878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39B8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500" b="1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2</a:t>
                      </a:r>
                      <a:endParaRPr sz="1500">
                        <a:latin typeface="Arial Narrow"/>
                        <a:cs typeface="Arial Narrow"/>
                      </a:endParaRPr>
                    </a:p>
                  </a:txBody>
                  <a:tcPr marL="0" marR="0" marT="46878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39B8F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500" b="1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3</a:t>
                      </a:r>
                      <a:endParaRPr sz="1500">
                        <a:latin typeface="Arial Narrow"/>
                        <a:cs typeface="Arial Narrow"/>
                      </a:endParaRPr>
                    </a:p>
                  </a:txBody>
                  <a:tcPr marL="0" marR="0" marT="46878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BDEA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E7E8E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500" b="1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5</a:t>
                      </a:r>
                      <a:endParaRPr sz="1500">
                        <a:latin typeface="Arial Narrow"/>
                        <a:cs typeface="Arial Narrow"/>
                      </a:endParaRPr>
                    </a:p>
                  </a:txBody>
                  <a:tcPr marL="0" marR="0" marT="46878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39B8F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500" b="1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6</a:t>
                      </a:r>
                      <a:endParaRPr sz="1500">
                        <a:latin typeface="Arial Narrow"/>
                        <a:cs typeface="Arial Narrow"/>
                      </a:endParaRPr>
                    </a:p>
                  </a:txBody>
                  <a:tcPr marL="0" marR="0" marT="46878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39B8F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500" b="1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7</a:t>
                      </a:r>
                      <a:endParaRPr sz="1500">
                        <a:latin typeface="Arial Narrow"/>
                        <a:cs typeface="Arial Narrow"/>
                      </a:endParaRPr>
                    </a:p>
                  </a:txBody>
                  <a:tcPr marL="0" marR="0" marT="46878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BDEA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E7E8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E7E8EA"/>
                    </a:solidFill>
                  </a:tcPr>
                </a:tc>
              </a:tr>
              <a:tr h="407911">
                <a:tc>
                  <a:txBody>
                    <a:bodyPr/>
                    <a:lstStyle/>
                    <a:p>
                      <a:pPr marR="32384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500" b="1" spc="-10" dirty="0">
                          <a:solidFill>
                            <a:srgbClr val="F3F3F3"/>
                          </a:solidFill>
                          <a:latin typeface="Arial Narrow"/>
                          <a:cs typeface="Arial Narrow"/>
                        </a:rPr>
                        <a:t>2024/2025</a:t>
                      </a:r>
                      <a:endParaRPr sz="1500">
                        <a:latin typeface="Arial Narrow"/>
                        <a:cs typeface="Arial Narrow"/>
                      </a:endParaRPr>
                    </a:p>
                  </a:txBody>
                  <a:tcPr marL="0" marR="0" marT="47578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043C56"/>
                    </a:solidFill>
                  </a:tcPr>
                </a:tc>
                <a:tc>
                  <a:txBody>
                    <a:bodyPr/>
                    <a:lstStyle/>
                    <a:p>
                      <a:pPr marR="172720" algn="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500" b="1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1</a:t>
                      </a:r>
                      <a:endParaRPr sz="1500">
                        <a:latin typeface="Arial Narrow"/>
                        <a:cs typeface="Arial Narrow"/>
                      </a:endParaRPr>
                    </a:p>
                  </a:txBody>
                  <a:tcPr marL="0" marR="0" marT="47578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39B8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500" b="1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2</a:t>
                      </a:r>
                      <a:endParaRPr sz="1500">
                        <a:latin typeface="Arial Narrow"/>
                        <a:cs typeface="Arial Narrow"/>
                      </a:endParaRPr>
                    </a:p>
                  </a:txBody>
                  <a:tcPr marL="0" marR="0" marT="47578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39B8F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500" b="1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3</a:t>
                      </a:r>
                      <a:endParaRPr sz="1500">
                        <a:latin typeface="Arial Narrow"/>
                        <a:cs typeface="Arial Narrow"/>
                      </a:endParaRPr>
                    </a:p>
                  </a:txBody>
                  <a:tcPr marL="0" marR="0" marT="47578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39B8F4"/>
                    </a:solidFill>
                  </a:tcPr>
                </a:tc>
                <a:tc>
                  <a:txBody>
                    <a:bodyPr/>
                    <a:lstStyle/>
                    <a:p>
                      <a:pPr marR="200660" algn="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500" b="1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4</a:t>
                      </a:r>
                      <a:endParaRPr sz="1500">
                        <a:latin typeface="Arial Narrow"/>
                        <a:cs typeface="Arial Narrow"/>
                      </a:endParaRPr>
                    </a:p>
                  </a:txBody>
                  <a:tcPr marL="0" marR="0" marT="47578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BDEAEC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500" b="1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5</a:t>
                      </a:r>
                      <a:endParaRPr sz="1500">
                        <a:latin typeface="Arial Narrow"/>
                        <a:cs typeface="Arial Narrow"/>
                      </a:endParaRPr>
                    </a:p>
                  </a:txBody>
                  <a:tcPr marL="0" marR="0" marT="47578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39B8F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500" b="1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6</a:t>
                      </a:r>
                      <a:endParaRPr sz="1500">
                        <a:latin typeface="Arial Narrow"/>
                        <a:cs typeface="Arial Narrow"/>
                      </a:endParaRPr>
                    </a:p>
                  </a:txBody>
                  <a:tcPr marL="0" marR="0" marT="47578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39B8F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500" b="1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7</a:t>
                      </a:r>
                      <a:endParaRPr sz="1500">
                        <a:latin typeface="Arial Narrow"/>
                        <a:cs typeface="Arial Narrow"/>
                      </a:endParaRPr>
                    </a:p>
                  </a:txBody>
                  <a:tcPr marL="0" marR="0" marT="47578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39B8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500" b="1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8</a:t>
                      </a:r>
                      <a:endParaRPr sz="1500">
                        <a:latin typeface="Arial Narrow"/>
                        <a:cs typeface="Arial Narrow"/>
                      </a:endParaRPr>
                    </a:p>
                  </a:txBody>
                  <a:tcPr marL="0" marR="0" marT="47578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BDEA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E7E8EA"/>
                    </a:solidFill>
                  </a:tcPr>
                </a:tc>
              </a:tr>
              <a:tr h="408611">
                <a:tc>
                  <a:txBody>
                    <a:bodyPr/>
                    <a:lstStyle/>
                    <a:p>
                      <a:pPr marR="32384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500" b="1" spc="-10" dirty="0">
                          <a:solidFill>
                            <a:srgbClr val="F3F3F3"/>
                          </a:solidFill>
                          <a:latin typeface="Arial Narrow"/>
                          <a:cs typeface="Arial Narrow"/>
                        </a:rPr>
                        <a:t>2025/2026</a:t>
                      </a:r>
                      <a:endParaRPr sz="1500">
                        <a:latin typeface="Arial Narrow"/>
                        <a:cs typeface="Arial Narrow"/>
                      </a:endParaRPr>
                    </a:p>
                  </a:txBody>
                  <a:tcPr marL="0" marR="0" marT="47578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043C56"/>
                    </a:solidFill>
                  </a:tcPr>
                </a:tc>
                <a:tc>
                  <a:txBody>
                    <a:bodyPr/>
                    <a:lstStyle/>
                    <a:p>
                      <a:pPr marR="172720" algn="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500" b="1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1</a:t>
                      </a:r>
                      <a:endParaRPr sz="1500">
                        <a:latin typeface="Arial Narrow"/>
                        <a:cs typeface="Arial Narrow"/>
                      </a:endParaRPr>
                    </a:p>
                  </a:txBody>
                  <a:tcPr marL="0" marR="0" marT="47578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39B8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500" b="1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2</a:t>
                      </a:r>
                      <a:endParaRPr sz="1500">
                        <a:latin typeface="Arial Narrow"/>
                        <a:cs typeface="Arial Narrow"/>
                      </a:endParaRPr>
                    </a:p>
                  </a:txBody>
                  <a:tcPr marL="0" marR="0" marT="47578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39B8F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500" b="1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3</a:t>
                      </a:r>
                      <a:endParaRPr sz="1500">
                        <a:latin typeface="Arial Narrow"/>
                        <a:cs typeface="Arial Narrow"/>
                      </a:endParaRPr>
                    </a:p>
                  </a:txBody>
                  <a:tcPr marL="0" marR="0" marT="47578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39B8F4"/>
                    </a:solidFill>
                  </a:tcPr>
                </a:tc>
                <a:tc>
                  <a:txBody>
                    <a:bodyPr/>
                    <a:lstStyle/>
                    <a:p>
                      <a:pPr marR="200660" algn="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500" b="1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4</a:t>
                      </a:r>
                      <a:endParaRPr sz="1500">
                        <a:latin typeface="Arial Narrow"/>
                        <a:cs typeface="Arial Narrow"/>
                      </a:endParaRPr>
                    </a:p>
                  </a:txBody>
                  <a:tcPr marL="0" marR="0" marT="47578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39B8F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500" b="1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5</a:t>
                      </a:r>
                      <a:endParaRPr sz="1500">
                        <a:latin typeface="Arial Narrow"/>
                        <a:cs typeface="Arial Narrow"/>
                      </a:endParaRPr>
                    </a:p>
                  </a:txBody>
                  <a:tcPr marL="0" marR="0" marT="47578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39B8F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500" b="1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6</a:t>
                      </a:r>
                      <a:endParaRPr sz="1500">
                        <a:latin typeface="Arial Narrow"/>
                        <a:cs typeface="Arial Narrow"/>
                      </a:endParaRPr>
                    </a:p>
                  </a:txBody>
                  <a:tcPr marL="0" marR="0" marT="47578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39B8F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500" b="1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7</a:t>
                      </a:r>
                      <a:endParaRPr sz="1500">
                        <a:latin typeface="Arial Narrow"/>
                        <a:cs typeface="Arial Narrow"/>
                      </a:endParaRPr>
                    </a:p>
                  </a:txBody>
                  <a:tcPr marL="0" marR="0" marT="47578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39B8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500" b="1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8</a:t>
                      </a:r>
                      <a:endParaRPr sz="1500">
                        <a:latin typeface="Arial Narrow"/>
                        <a:cs typeface="Arial Narrow"/>
                      </a:endParaRPr>
                    </a:p>
                  </a:txBody>
                  <a:tcPr marL="0" marR="0" marT="47578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39B8F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500" b="1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9</a:t>
                      </a:r>
                      <a:endParaRPr sz="1500">
                        <a:latin typeface="Arial Narrow"/>
                        <a:cs typeface="Arial Narrow"/>
                      </a:endParaRPr>
                    </a:p>
                  </a:txBody>
                  <a:tcPr marL="0" marR="0" marT="47578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BDEAEC"/>
                    </a:solidFill>
                  </a:tcPr>
                </a:tc>
              </a:tr>
              <a:tr h="408611">
                <a:tc>
                  <a:txBody>
                    <a:bodyPr/>
                    <a:lstStyle/>
                    <a:p>
                      <a:pPr marR="32384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500" b="1" spc="-10" dirty="0">
                          <a:solidFill>
                            <a:srgbClr val="F3F3F3"/>
                          </a:solidFill>
                          <a:latin typeface="Arial Narrow"/>
                          <a:cs typeface="Arial Narrow"/>
                        </a:rPr>
                        <a:t>2026/2027</a:t>
                      </a:r>
                      <a:endParaRPr sz="1500">
                        <a:latin typeface="Arial Narrow"/>
                        <a:cs typeface="Arial Narrow"/>
                      </a:endParaRPr>
                    </a:p>
                  </a:txBody>
                  <a:tcPr marL="0" marR="0" marT="47578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043C56"/>
                    </a:solidFill>
                  </a:tcPr>
                </a:tc>
                <a:tc>
                  <a:txBody>
                    <a:bodyPr/>
                    <a:lstStyle/>
                    <a:p>
                      <a:pPr marR="172720" algn="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500" b="1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1</a:t>
                      </a:r>
                      <a:endParaRPr sz="1500">
                        <a:latin typeface="Arial Narrow"/>
                        <a:cs typeface="Arial Narrow"/>
                      </a:endParaRPr>
                    </a:p>
                  </a:txBody>
                  <a:tcPr marL="0" marR="0" marT="47578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39B8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500" b="1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2</a:t>
                      </a:r>
                      <a:endParaRPr sz="1500">
                        <a:latin typeface="Arial Narrow"/>
                        <a:cs typeface="Arial Narrow"/>
                      </a:endParaRPr>
                    </a:p>
                  </a:txBody>
                  <a:tcPr marL="0" marR="0" marT="47578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39B8F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500" b="1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3</a:t>
                      </a:r>
                      <a:endParaRPr sz="1500">
                        <a:latin typeface="Arial Narrow"/>
                        <a:cs typeface="Arial Narrow"/>
                      </a:endParaRPr>
                    </a:p>
                  </a:txBody>
                  <a:tcPr marL="0" marR="0" marT="47578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39B8F4"/>
                    </a:solidFill>
                  </a:tcPr>
                </a:tc>
                <a:tc>
                  <a:txBody>
                    <a:bodyPr/>
                    <a:lstStyle/>
                    <a:p>
                      <a:pPr marR="200660" algn="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500" b="1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4</a:t>
                      </a:r>
                      <a:endParaRPr sz="1500">
                        <a:latin typeface="Arial Narrow"/>
                        <a:cs typeface="Arial Narrow"/>
                      </a:endParaRPr>
                    </a:p>
                  </a:txBody>
                  <a:tcPr marL="0" marR="0" marT="47578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39B8F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500" b="1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5</a:t>
                      </a:r>
                      <a:endParaRPr sz="1500">
                        <a:latin typeface="Arial Narrow"/>
                        <a:cs typeface="Arial Narrow"/>
                      </a:endParaRPr>
                    </a:p>
                  </a:txBody>
                  <a:tcPr marL="0" marR="0" marT="47578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39B8F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500" b="1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6</a:t>
                      </a:r>
                      <a:endParaRPr sz="1500">
                        <a:latin typeface="Arial Narrow"/>
                        <a:cs typeface="Arial Narrow"/>
                      </a:endParaRPr>
                    </a:p>
                  </a:txBody>
                  <a:tcPr marL="0" marR="0" marT="47578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39B8F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500" b="1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7</a:t>
                      </a:r>
                      <a:endParaRPr sz="1500">
                        <a:latin typeface="Arial Narrow"/>
                        <a:cs typeface="Arial Narrow"/>
                      </a:endParaRPr>
                    </a:p>
                  </a:txBody>
                  <a:tcPr marL="0" marR="0" marT="47578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39B8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500" b="1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8</a:t>
                      </a:r>
                      <a:endParaRPr sz="1500">
                        <a:latin typeface="Arial Narrow"/>
                        <a:cs typeface="Arial Narrow"/>
                      </a:endParaRPr>
                    </a:p>
                  </a:txBody>
                  <a:tcPr marL="0" marR="0" marT="47578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39B8F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500" b="1" dirty="0">
                          <a:solidFill>
                            <a:srgbClr val="1C2043"/>
                          </a:solidFill>
                          <a:latin typeface="Arial Narrow"/>
                          <a:cs typeface="Arial Narrow"/>
                        </a:rPr>
                        <a:t>9</a:t>
                      </a:r>
                      <a:endParaRPr sz="1500">
                        <a:latin typeface="Arial Narrow"/>
                        <a:cs typeface="Arial Narrow"/>
                      </a:endParaRPr>
                    </a:p>
                  </a:txBody>
                  <a:tcPr marL="0" marR="0" marT="47578" marB="0">
                    <a:lnL w="12700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F3F3F3"/>
                      </a:solidFill>
                      <a:prstDash val="solid"/>
                    </a:lnR>
                    <a:lnT w="12700">
                      <a:solidFill>
                        <a:srgbClr val="F3F3F3"/>
                      </a:solidFill>
                      <a:prstDash val="solid"/>
                    </a:lnT>
                    <a:lnB w="12700">
                      <a:solidFill>
                        <a:srgbClr val="F3F3F3"/>
                      </a:solidFill>
                      <a:prstDash val="solid"/>
                    </a:lnB>
                    <a:solidFill>
                      <a:srgbClr val="39B8F4"/>
                    </a:solidFill>
                  </a:tcPr>
                </a:tc>
              </a:tr>
            </a:tbl>
          </a:graphicData>
        </a:graphic>
      </p:graphicFrame>
      <p:grpSp>
        <p:nvGrpSpPr>
          <p:cNvPr id="19" name="object 19"/>
          <p:cNvGrpSpPr/>
          <p:nvPr/>
        </p:nvGrpSpPr>
        <p:grpSpPr>
          <a:xfrm>
            <a:off x="6835087" y="4235208"/>
            <a:ext cx="366843" cy="347739"/>
            <a:chOff x="5844730" y="3843718"/>
            <a:chExt cx="313690" cy="315595"/>
          </a:xfrm>
        </p:grpSpPr>
        <p:sp>
          <p:nvSpPr>
            <p:cNvPr id="20" name="object 20"/>
            <p:cNvSpPr/>
            <p:nvPr/>
          </p:nvSpPr>
          <p:spPr>
            <a:xfrm>
              <a:off x="5859017" y="3858005"/>
              <a:ext cx="285115" cy="287020"/>
            </a:xfrm>
            <a:custGeom>
              <a:avLst/>
              <a:gdLst/>
              <a:ahLst/>
              <a:cxnLst/>
              <a:rect l="l" t="t" r="r" b="b"/>
              <a:pathLst>
                <a:path w="285114" h="287020">
                  <a:moveTo>
                    <a:pt x="284988" y="0"/>
                  </a:moveTo>
                  <a:lnTo>
                    <a:pt x="0" y="0"/>
                  </a:lnTo>
                  <a:lnTo>
                    <a:pt x="0" y="286512"/>
                  </a:lnTo>
                  <a:lnTo>
                    <a:pt x="284988" y="286512"/>
                  </a:lnTo>
                  <a:lnTo>
                    <a:pt x="284988" y="0"/>
                  </a:lnTo>
                  <a:close/>
                </a:path>
              </a:pathLst>
            </a:custGeom>
            <a:solidFill>
              <a:srgbClr val="FFF5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859017" y="3858005"/>
              <a:ext cx="285115" cy="287020"/>
            </a:xfrm>
            <a:custGeom>
              <a:avLst/>
              <a:gdLst/>
              <a:ahLst/>
              <a:cxnLst/>
              <a:rect l="l" t="t" r="r" b="b"/>
              <a:pathLst>
                <a:path w="285114" h="287020">
                  <a:moveTo>
                    <a:pt x="0" y="286512"/>
                  </a:moveTo>
                  <a:lnTo>
                    <a:pt x="284988" y="286512"/>
                  </a:lnTo>
                  <a:lnTo>
                    <a:pt x="284988" y="0"/>
                  </a:lnTo>
                  <a:lnTo>
                    <a:pt x="0" y="0"/>
                  </a:lnTo>
                  <a:lnTo>
                    <a:pt x="0" y="286512"/>
                  </a:lnTo>
                  <a:close/>
                </a:path>
              </a:pathLst>
            </a:custGeom>
            <a:ln w="28575">
              <a:solidFill>
                <a:srgbClr val="032A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6835087" y="5022764"/>
            <a:ext cx="366843" cy="347739"/>
            <a:chOff x="5844730" y="4558474"/>
            <a:chExt cx="313690" cy="315595"/>
          </a:xfrm>
        </p:grpSpPr>
        <p:sp>
          <p:nvSpPr>
            <p:cNvPr id="23" name="object 23"/>
            <p:cNvSpPr/>
            <p:nvPr/>
          </p:nvSpPr>
          <p:spPr>
            <a:xfrm>
              <a:off x="5859017" y="4572761"/>
              <a:ext cx="285115" cy="287020"/>
            </a:xfrm>
            <a:custGeom>
              <a:avLst/>
              <a:gdLst/>
              <a:ahLst/>
              <a:cxnLst/>
              <a:rect l="l" t="t" r="r" b="b"/>
              <a:pathLst>
                <a:path w="285114" h="287020">
                  <a:moveTo>
                    <a:pt x="284988" y="0"/>
                  </a:moveTo>
                  <a:lnTo>
                    <a:pt x="0" y="0"/>
                  </a:lnTo>
                  <a:lnTo>
                    <a:pt x="0" y="286512"/>
                  </a:lnTo>
                  <a:lnTo>
                    <a:pt x="284988" y="286512"/>
                  </a:lnTo>
                  <a:lnTo>
                    <a:pt x="284988" y="0"/>
                  </a:lnTo>
                  <a:close/>
                </a:path>
              </a:pathLst>
            </a:custGeom>
            <a:solidFill>
              <a:srgbClr val="DFF4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859017" y="4572761"/>
              <a:ext cx="285115" cy="287020"/>
            </a:xfrm>
            <a:custGeom>
              <a:avLst/>
              <a:gdLst/>
              <a:ahLst/>
              <a:cxnLst/>
              <a:rect l="l" t="t" r="r" b="b"/>
              <a:pathLst>
                <a:path w="285114" h="287020">
                  <a:moveTo>
                    <a:pt x="0" y="286512"/>
                  </a:moveTo>
                  <a:lnTo>
                    <a:pt x="284988" y="286512"/>
                  </a:lnTo>
                  <a:lnTo>
                    <a:pt x="284988" y="0"/>
                  </a:lnTo>
                  <a:lnTo>
                    <a:pt x="0" y="0"/>
                  </a:lnTo>
                  <a:lnTo>
                    <a:pt x="0" y="286512"/>
                  </a:lnTo>
                  <a:close/>
                </a:path>
              </a:pathLst>
            </a:custGeom>
            <a:ln w="28575">
              <a:solidFill>
                <a:srgbClr val="032A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6835087" y="5889242"/>
            <a:ext cx="366843" cy="345640"/>
            <a:chOff x="5844730" y="5344858"/>
            <a:chExt cx="313690" cy="313690"/>
          </a:xfrm>
        </p:grpSpPr>
        <p:sp>
          <p:nvSpPr>
            <p:cNvPr id="26" name="object 26"/>
            <p:cNvSpPr/>
            <p:nvPr/>
          </p:nvSpPr>
          <p:spPr>
            <a:xfrm>
              <a:off x="5859017" y="5359146"/>
              <a:ext cx="285115" cy="285115"/>
            </a:xfrm>
            <a:custGeom>
              <a:avLst/>
              <a:gdLst/>
              <a:ahLst/>
              <a:cxnLst/>
              <a:rect l="l" t="t" r="r" b="b"/>
              <a:pathLst>
                <a:path w="285114" h="285114">
                  <a:moveTo>
                    <a:pt x="284988" y="0"/>
                  </a:moveTo>
                  <a:lnTo>
                    <a:pt x="0" y="0"/>
                  </a:lnTo>
                  <a:lnTo>
                    <a:pt x="0" y="284987"/>
                  </a:lnTo>
                  <a:lnTo>
                    <a:pt x="284988" y="284987"/>
                  </a:lnTo>
                  <a:lnTo>
                    <a:pt x="284988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859017" y="5359146"/>
              <a:ext cx="285115" cy="285115"/>
            </a:xfrm>
            <a:custGeom>
              <a:avLst/>
              <a:gdLst/>
              <a:ahLst/>
              <a:cxnLst/>
              <a:rect l="l" t="t" r="r" b="b"/>
              <a:pathLst>
                <a:path w="285114" h="285114">
                  <a:moveTo>
                    <a:pt x="0" y="284987"/>
                  </a:moveTo>
                  <a:lnTo>
                    <a:pt x="284988" y="284987"/>
                  </a:lnTo>
                  <a:lnTo>
                    <a:pt x="284988" y="0"/>
                  </a:lnTo>
                  <a:lnTo>
                    <a:pt x="0" y="0"/>
                  </a:lnTo>
                  <a:lnTo>
                    <a:pt x="0" y="284987"/>
                  </a:lnTo>
                  <a:close/>
                </a:path>
              </a:pathLst>
            </a:custGeom>
            <a:ln w="28575">
              <a:solidFill>
                <a:srgbClr val="032A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716933" y="3338014"/>
            <a:ext cx="9356725" cy="3256538"/>
          </a:xfrm>
          <a:prstGeom prst="rect">
            <a:avLst/>
          </a:prstGeom>
        </p:spPr>
        <p:txBody>
          <a:bodyPr vert="horz" wrap="square" lIns="0" tIns="14483" rIns="0" bIns="0" rtlCol="0">
            <a:spAutoFit/>
          </a:bodyPr>
          <a:lstStyle/>
          <a:p>
            <a:pPr marL="14483">
              <a:spcBef>
                <a:spcPts val="114"/>
              </a:spcBef>
              <a:tabLst>
                <a:tab pos="627117" algn="l"/>
              </a:tabLst>
            </a:pPr>
            <a:r>
              <a:rPr sz="3100" b="1" spc="-86" baseline="1543" dirty="0">
                <a:solidFill>
                  <a:srgbClr val="F3F3F3"/>
                </a:solidFill>
                <a:latin typeface="Arial Narrow"/>
                <a:cs typeface="Arial Narrow"/>
              </a:rPr>
              <a:t>1</a:t>
            </a:r>
            <a:r>
              <a:rPr sz="3100" b="1" baseline="1543" dirty="0">
                <a:solidFill>
                  <a:srgbClr val="F3F3F3"/>
                </a:solidFill>
                <a:latin typeface="Arial Narrow"/>
                <a:cs typeface="Arial Narrow"/>
              </a:rPr>
              <a:t>	</a:t>
            </a:r>
            <a:r>
              <a:rPr sz="2100" b="1" dirty="0">
                <a:solidFill>
                  <a:srgbClr val="1C2043"/>
                </a:solidFill>
                <a:latin typeface="Arial Narrow"/>
                <a:cs typeface="Arial Narrow"/>
              </a:rPr>
              <a:t>Определите</a:t>
            </a:r>
            <a:r>
              <a:rPr sz="2100" b="1" spc="-11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b="1" dirty="0">
                <a:solidFill>
                  <a:srgbClr val="1C2043"/>
                </a:solidFill>
                <a:latin typeface="Arial Narrow"/>
                <a:cs typeface="Arial Narrow"/>
              </a:rPr>
              <a:t>период,</a:t>
            </a:r>
            <a:r>
              <a:rPr sz="2100" b="1" spc="-11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b="1" dirty="0">
                <a:solidFill>
                  <a:srgbClr val="1C2043"/>
                </a:solidFill>
                <a:latin typeface="Arial Narrow"/>
                <a:cs typeface="Arial Narrow"/>
              </a:rPr>
              <a:t>на</a:t>
            </a:r>
            <a:r>
              <a:rPr sz="2100" b="1" spc="-34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b="1" dirty="0">
                <a:solidFill>
                  <a:srgbClr val="1C2043"/>
                </a:solidFill>
                <a:latin typeface="Arial Narrow"/>
                <a:cs typeface="Arial Narrow"/>
              </a:rPr>
              <a:t>который</a:t>
            </a:r>
            <a:r>
              <a:rPr sz="2100" b="1" spc="-46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b="1" dirty="0">
                <a:solidFill>
                  <a:srgbClr val="1C2043"/>
                </a:solidFill>
                <a:latin typeface="Arial Narrow"/>
                <a:cs typeface="Arial Narrow"/>
              </a:rPr>
              <a:t>будете</a:t>
            </a:r>
            <a:r>
              <a:rPr sz="2100" b="1" spc="6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b="1" dirty="0">
                <a:solidFill>
                  <a:srgbClr val="1C2043"/>
                </a:solidFill>
                <a:latin typeface="Arial Narrow"/>
                <a:cs typeface="Arial Narrow"/>
              </a:rPr>
              <a:t>составлять</a:t>
            </a:r>
            <a:r>
              <a:rPr sz="2100" b="1" spc="6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b="1" dirty="0">
                <a:solidFill>
                  <a:srgbClr val="1C2043"/>
                </a:solidFill>
                <a:latin typeface="Arial Narrow"/>
                <a:cs typeface="Arial Narrow"/>
              </a:rPr>
              <a:t>дорожную</a:t>
            </a:r>
            <a:r>
              <a:rPr sz="2100" b="1" spc="-11" dirty="0">
                <a:solidFill>
                  <a:srgbClr val="1C2043"/>
                </a:solidFill>
                <a:latin typeface="Arial Narrow"/>
                <a:cs typeface="Arial Narrow"/>
              </a:rPr>
              <a:t> карту</a:t>
            </a:r>
            <a:endParaRPr sz="2100">
              <a:latin typeface="Arial Narrow"/>
              <a:cs typeface="Arial Narrow"/>
            </a:endParaRPr>
          </a:p>
          <a:p>
            <a:pPr>
              <a:lnSpc>
                <a:spcPct val="100000"/>
              </a:lnSpc>
            </a:pPr>
            <a:endParaRPr sz="2400">
              <a:latin typeface="Arial Narrow"/>
              <a:cs typeface="Arial Narrow"/>
            </a:endParaRPr>
          </a:p>
          <a:p>
            <a:pPr marL="6574594" marR="436665">
              <a:spcBef>
                <a:spcPts val="1853"/>
              </a:spcBef>
            </a:pPr>
            <a:r>
              <a:rPr b="1" spc="-11" dirty="0">
                <a:solidFill>
                  <a:srgbClr val="1C2043"/>
                </a:solidFill>
                <a:latin typeface="Arial Narrow"/>
                <a:cs typeface="Arial Narrow"/>
              </a:rPr>
              <a:t>Обучение</a:t>
            </a:r>
            <a:r>
              <a:rPr b="1" spc="-34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b="1" dirty="0">
                <a:solidFill>
                  <a:srgbClr val="1C2043"/>
                </a:solidFill>
                <a:latin typeface="Arial Narrow"/>
                <a:cs typeface="Arial Narrow"/>
              </a:rPr>
              <a:t>по</a:t>
            </a:r>
            <a:r>
              <a:rPr b="1" spc="-4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b="1" dirty="0">
                <a:solidFill>
                  <a:srgbClr val="1C2043"/>
                </a:solidFill>
                <a:latin typeface="Arial Narrow"/>
                <a:cs typeface="Arial Narrow"/>
              </a:rPr>
              <a:t>ФГОС</a:t>
            </a:r>
            <a:r>
              <a:rPr b="1" spc="-29" dirty="0">
                <a:solidFill>
                  <a:srgbClr val="1C2043"/>
                </a:solidFill>
                <a:latin typeface="Arial Narrow"/>
                <a:cs typeface="Arial Narrow"/>
              </a:rPr>
              <a:t> по </a:t>
            </a:r>
            <a:r>
              <a:rPr b="1" dirty="0">
                <a:solidFill>
                  <a:srgbClr val="1C2043"/>
                </a:solidFill>
                <a:latin typeface="Arial Narrow"/>
                <a:cs typeface="Arial Narrow"/>
              </a:rPr>
              <a:t>решению</a:t>
            </a:r>
            <a:r>
              <a:rPr b="1" spc="-108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b="1" spc="-23" dirty="0">
                <a:solidFill>
                  <a:srgbClr val="1C2043"/>
                </a:solidFill>
                <a:latin typeface="Arial Narrow"/>
                <a:cs typeface="Arial Narrow"/>
              </a:rPr>
              <a:t>школы</a:t>
            </a:r>
            <a:endParaRPr>
              <a:latin typeface="Arial Narrow"/>
              <a:cs typeface="Arial Narrow"/>
            </a:endParaRPr>
          </a:p>
          <a:p>
            <a:pPr>
              <a:spcBef>
                <a:spcPts val="11"/>
              </a:spcBef>
            </a:pPr>
            <a:endParaRPr>
              <a:latin typeface="Arial Narrow"/>
              <a:cs typeface="Arial Narrow"/>
            </a:endParaRPr>
          </a:p>
          <a:p>
            <a:pPr marL="6574594"/>
            <a:r>
              <a:rPr b="1" spc="-11" dirty="0">
                <a:solidFill>
                  <a:srgbClr val="1C2043"/>
                </a:solidFill>
                <a:latin typeface="Arial Narrow"/>
                <a:cs typeface="Arial Narrow"/>
              </a:rPr>
              <a:t>Продолжение</a:t>
            </a:r>
            <a:r>
              <a:rPr b="1" spc="-4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b="1" dirty="0">
                <a:solidFill>
                  <a:srgbClr val="1C2043"/>
                </a:solidFill>
                <a:latin typeface="Arial Narrow"/>
                <a:cs typeface="Arial Narrow"/>
              </a:rPr>
              <a:t>обучения</a:t>
            </a:r>
            <a:r>
              <a:rPr b="1" spc="-34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b="1" spc="-29" dirty="0">
                <a:solidFill>
                  <a:srgbClr val="1C2043"/>
                </a:solidFill>
                <a:latin typeface="Arial Narrow"/>
                <a:cs typeface="Arial Narrow"/>
              </a:rPr>
              <a:t>по</a:t>
            </a:r>
            <a:endParaRPr>
              <a:latin typeface="Arial Narrow"/>
              <a:cs typeface="Arial Narrow"/>
            </a:endParaRPr>
          </a:p>
          <a:p>
            <a:pPr marL="6574594"/>
            <a:r>
              <a:rPr b="1" spc="-23" dirty="0">
                <a:solidFill>
                  <a:srgbClr val="1C2043"/>
                </a:solidFill>
                <a:latin typeface="Arial Narrow"/>
                <a:cs typeface="Arial Narrow"/>
              </a:rPr>
              <a:t>ФГОС</a:t>
            </a:r>
            <a:endParaRPr>
              <a:latin typeface="Arial Narrow"/>
              <a:cs typeface="Arial Narrow"/>
            </a:endParaRPr>
          </a:p>
          <a:p>
            <a:pPr>
              <a:spcBef>
                <a:spcPts val="57"/>
              </a:spcBef>
            </a:pPr>
            <a:endParaRPr sz="2300">
              <a:latin typeface="Arial Narrow"/>
              <a:cs typeface="Arial Narrow"/>
            </a:endParaRPr>
          </a:p>
          <a:p>
            <a:pPr marL="6493489" marR="320800">
              <a:spcBef>
                <a:spcPts val="6"/>
              </a:spcBef>
            </a:pPr>
            <a:r>
              <a:rPr b="1" spc="-11" dirty="0">
                <a:solidFill>
                  <a:srgbClr val="1C2043"/>
                </a:solidFill>
                <a:latin typeface="Arial Narrow"/>
                <a:cs typeface="Arial Narrow"/>
              </a:rPr>
              <a:t>Обязательное</a:t>
            </a:r>
            <a:r>
              <a:rPr b="1" spc="-29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b="1" spc="-11" dirty="0">
                <a:solidFill>
                  <a:srgbClr val="1C2043"/>
                </a:solidFill>
                <a:latin typeface="Arial Narrow"/>
                <a:cs typeface="Arial Narrow"/>
              </a:rPr>
              <a:t>введение </a:t>
            </a:r>
            <a:r>
              <a:rPr b="1" spc="-23" dirty="0">
                <a:solidFill>
                  <a:srgbClr val="1C2043"/>
                </a:solidFill>
                <a:latin typeface="Arial Narrow"/>
                <a:cs typeface="Arial Narrow"/>
              </a:rPr>
              <a:t>ФГОС</a:t>
            </a:r>
            <a:endParaRPr>
              <a:latin typeface="Arial Narrow"/>
              <a:cs typeface="Arial Narrow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0405718" y="6934001"/>
            <a:ext cx="194560" cy="225296"/>
          </a:xfrm>
          <a:prstGeom prst="rect">
            <a:avLst/>
          </a:prstGeom>
        </p:spPr>
        <p:txBody>
          <a:bodyPr vert="horz" wrap="square" lIns="0" tIns="1448" rIns="0" bIns="0" rtlCol="0">
            <a:spAutoFit/>
          </a:bodyPr>
          <a:lstStyle/>
          <a:p>
            <a:pPr marL="43449">
              <a:spcBef>
                <a:spcPts val="11"/>
              </a:spcBef>
            </a:pPr>
            <a:fld id="{81D60167-4931-47E6-BA6A-407CBD079E47}" type="slidenum">
              <a:rPr sz="1400" b="1" spc="6" dirty="0">
                <a:solidFill>
                  <a:srgbClr val="F3F3F3"/>
                </a:solidFill>
                <a:latin typeface="Times New Roman"/>
                <a:cs typeface="Times New Roman"/>
              </a:rPr>
              <a:pPr marL="43449">
                <a:spcBef>
                  <a:spcPts val="11"/>
                </a:spcBef>
              </a:pPr>
              <a:t>4</a:t>
            </a:fld>
            <a:endParaRPr sz="1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3271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693400" cy="75565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3F3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358842" y="186393"/>
            <a:ext cx="912652" cy="381323"/>
          </a:xfrm>
          <a:custGeom>
            <a:avLst/>
            <a:gdLst/>
            <a:ahLst/>
            <a:cxnLst/>
            <a:rect l="l" t="t" r="r" b="b"/>
            <a:pathLst>
              <a:path w="780415" h="346075">
                <a:moveTo>
                  <a:pt x="252983" y="0"/>
                </a:moveTo>
                <a:lnTo>
                  <a:pt x="0" y="345947"/>
                </a:lnTo>
                <a:lnTo>
                  <a:pt x="780287" y="345947"/>
                </a:lnTo>
                <a:lnTo>
                  <a:pt x="252983" y="0"/>
                </a:lnTo>
                <a:close/>
              </a:path>
            </a:pathLst>
          </a:custGeom>
          <a:solidFill>
            <a:srgbClr val="1C204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" y="0"/>
            <a:ext cx="8271790" cy="1949997"/>
            <a:chOff x="0" y="0"/>
            <a:chExt cx="7073265" cy="1769745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6756400" cy="1769745"/>
            </a:xfrm>
            <a:custGeom>
              <a:avLst/>
              <a:gdLst/>
              <a:ahLst/>
              <a:cxnLst/>
              <a:rect l="l" t="t" r="r" b="b"/>
              <a:pathLst>
                <a:path w="6756400" h="1769745">
                  <a:moveTo>
                    <a:pt x="6755892" y="0"/>
                  </a:moveTo>
                  <a:lnTo>
                    <a:pt x="5434584" y="0"/>
                  </a:lnTo>
                  <a:lnTo>
                    <a:pt x="5428488" y="0"/>
                  </a:lnTo>
                  <a:lnTo>
                    <a:pt x="0" y="0"/>
                  </a:lnTo>
                  <a:lnTo>
                    <a:pt x="0" y="1769364"/>
                  </a:lnTo>
                  <a:lnTo>
                    <a:pt x="5428488" y="1769364"/>
                  </a:lnTo>
                  <a:lnTo>
                    <a:pt x="5434584" y="1769364"/>
                  </a:lnTo>
                  <a:lnTo>
                    <a:pt x="5434584" y="1761248"/>
                  </a:lnTo>
                  <a:lnTo>
                    <a:pt x="6755892" y="0"/>
                  </a:lnTo>
                  <a:close/>
                </a:path>
              </a:pathLst>
            </a:custGeom>
            <a:solidFill>
              <a:srgbClr val="5DC9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507491"/>
              <a:ext cx="7073265" cy="1030605"/>
            </a:xfrm>
            <a:custGeom>
              <a:avLst/>
              <a:gdLst/>
              <a:ahLst/>
              <a:cxnLst/>
              <a:rect l="l" t="t" r="r" b="b"/>
              <a:pathLst>
                <a:path w="7073265" h="1030605">
                  <a:moveTo>
                    <a:pt x="7072884" y="0"/>
                  </a:moveTo>
                  <a:lnTo>
                    <a:pt x="6303264" y="0"/>
                  </a:lnTo>
                  <a:lnTo>
                    <a:pt x="6300216" y="0"/>
                  </a:lnTo>
                  <a:lnTo>
                    <a:pt x="0" y="0"/>
                  </a:lnTo>
                  <a:lnTo>
                    <a:pt x="0" y="1030224"/>
                  </a:lnTo>
                  <a:lnTo>
                    <a:pt x="6300216" y="1030224"/>
                  </a:lnTo>
                  <a:lnTo>
                    <a:pt x="6303264" y="1030224"/>
                  </a:lnTo>
                  <a:lnTo>
                    <a:pt x="6303264" y="1026160"/>
                  </a:lnTo>
                  <a:lnTo>
                    <a:pt x="7072884" y="0"/>
                  </a:lnTo>
                  <a:close/>
                </a:path>
              </a:pathLst>
            </a:custGeom>
            <a:solidFill>
              <a:srgbClr val="043C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8123420" y="7269352"/>
            <a:ext cx="461895" cy="193111"/>
          </a:xfrm>
          <a:custGeom>
            <a:avLst/>
            <a:gdLst/>
            <a:ahLst/>
            <a:cxnLst/>
            <a:rect l="l" t="t" r="r" b="b"/>
            <a:pathLst>
              <a:path w="394970" h="175259">
                <a:moveTo>
                  <a:pt x="394715" y="0"/>
                </a:moveTo>
                <a:lnTo>
                  <a:pt x="0" y="0"/>
                </a:lnTo>
                <a:lnTo>
                  <a:pt x="266700" y="175259"/>
                </a:lnTo>
                <a:lnTo>
                  <a:pt x="394715" y="0"/>
                </a:lnTo>
                <a:close/>
              </a:path>
            </a:pathLst>
          </a:custGeom>
          <a:solidFill>
            <a:srgbClr val="D26E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501698" y="6140075"/>
            <a:ext cx="10192147" cy="1416844"/>
            <a:chOff x="429005" y="5572505"/>
            <a:chExt cx="8715375" cy="1285875"/>
          </a:xfrm>
        </p:grpSpPr>
        <p:sp>
          <p:nvSpPr>
            <p:cNvPr id="9" name="object 9"/>
            <p:cNvSpPr/>
            <p:nvPr/>
          </p:nvSpPr>
          <p:spPr>
            <a:xfrm>
              <a:off x="7106412" y="5963411"/>
              <a:ext cx="2037714" cy="894715"/>
            </a:xfrm>
            <a:custGeom>
              <a:avLst/>
              <a:gdLst/>
              <a:ahLst/>
              <a:cxnLst/>
              <a:rect l="l" t="t" r="r" b="b"/>
              <a:pathLst>
                <a:path w="2037715" h="894715">
                  <a:moveTo>
                    <a:pt x="2037575" y="0"/>
                  </a:moveTo>
                  <a:lnTo>
                    <a:pt x="670560" y="0"/>
                  </a:lnTo>
                  <a:lnTo>
                    <a:pt x="669036" y="0"/>
                  </a:lnTo>
                  <a:lnTo>
                    <a:pt x="669036" y="2044"/>
                  </a:lnTo>
                  <a:lnTo>
                    <a:pt x="0" y="894588"/>
                  </a:lnTo>
                  <a:lnTo>
                    <a:pt x="669036" y="894588"/>
                  </a:lnTo>
                  <a:lnTo>
                    <a:pt x="670560" y="894588"/>
                  </a:lnTo>
                  <a:lnTo>
                    <a:pt x="2037575" y="894588"/>
                  </a:lnTo>
                  <a:lnTo>
                    <a:pt x="2037575" y="0"/>
                  </a:lnTo>
                  <a:close/>
                </a:path>
              </a:pathLst>
            </a:custGeom>
            <a:solidFill>
              <a:srgbClr val="5DC9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949440" y="6195059"/>
              <a:ext cx="2194560" cy="407034"/>
            </a:xfrm>
            <a:custGeom>
              <a:avLst/>
              <a:gdLst/>
              <a:ahLst/>
              <a:cxnLst/>
              <a:rect l="l" t="t" r="r" b="b"/>
              <a:pathLst>
                <a:path w="2194559" h="407034">
                  <a:moveTo>
                    <a:pt x="2194560" y="0"/>
                  </a:moveTo>
                  <a:lnTo>
                    <a:pt x="304800" y="0"/>
                  </a:lnTo>
                  <a:lnTo>
                    <a:pt x="298704" y="0"/>
                  </a:lnTo>
                  <a:lnTo>
                    <a:pt x="298704" y="8140"/>
                  </a:lnTo>
                  <a:lnTo>
                    <a:pt x="0" y="406908"/>
                  </a:lnTo>
                  <a:lnTo>
                    <a:pt x="298704" y="406908"/>
                  </a:lnTo>
                  <a:lnTo>
                    <a:pt x="304800" y="406908"/>
                  </a:lnTo>
                  <a:lnTo>
                    <a:pt x="2194560" y="406908"/>
                  </a:lnTo>
                  <a:lnTo>
                    <a:pt x="2194560" y="0"/>
                  </a:lnTo>
                  <a:close/>
                </a:path>
              </a:pathLst>
            </a:custGeom>
            <a:solidFill>
              <a:srgbClr val="FFCA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29005" y="5572505"/>
              <a:ext cx="6573520" cy="646430"/>
            </a:xfrm>
            <a:custGeom>
              <a:avLst/>
              <a:gdLst/>
              <a:ahLst/>
              <a:cxnLst/>
              <a:rect l="l" t="t" r="r" b="b"/>
              <a:pathLst>
                <a:path w="6573520" h="646429">
                  <a:moveTo>
                    <a:pt x="6573011" y="0"/>
                  </a:moveTo>
                  <a:lnTo>
                    <a:pt x="0" y="0"/>
                  </a:lnTo>
                  <a:lnTo>
                    <a:pt x="0" y="646176"/>
                  </a:lnTo>
                  <a:lnTo>
                    <a:pt x="6573011" y="646176"/>
                  </a:lnTo>
                  <a:lnTo>
                    <a:pt x="6573011" y="0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044507" y="951279"/>
            <a:ext cx="5590272" cy="723242"/>
          </a:xfrm>
          <a:prstGeom prst="rect">
            <a:avLst/>
          </a:prstGeom>
        </p:spPr>
        <p:txBody>
          <a:bodyPr vert="horz" wrap="square" lIns="0" tIns="15207" rIns="0" bIns="0" rtlCol="0">
            <a:spAutoFit/>
          </a:bodyPr>
          <a:lstStyle/>
          <a:p>
            <a:pPr marL="14483">
              <a:spcBef>
                <a:spcPts val="120"/>
              </a:spcBef>
            </a:pPr>
            <a:r>
              <a:rPr sz="2300" dirty="0">
                <a:solidFill>
                  <a:srgbClr val="F3F3F3"/>
                </a:solidFill>
              </a:rPr>
              <a:t>Изменения</a:t>
            </a:r>
            <a:r>
              <a:rPr sz="2300" spc="-57" dirty="0">
                <a:solidFill>
                  <a:srgbClr val="F3F3F3"/>
                </a:solidFill>
              </a:rPr>
              <a:t> </a:t>
            </a:r>
            <a:r>
              <a:rPr sz="2300" dirty="0">
                <a:solidFill>
                  <a:srgbClr val="F3F3F3"/>
                </a:solidFill>
              </a:rPr>
              <a:t>в обновленных</a:t>
            </a:r>
            <a:r>
              <a:rPr sz="2300" spc="-63" dirty="0">
                <a:solidFill>
                  <a:srgbClr val="F3F3F3"/>
                </a:solidFill>
              </a:rPr>
              <a:t> </a:t>
            </a:r>
            <a:r>
              <a:rPr sz="2300" dirty="0">
                <a:solidFill>
                  <a:srgbClr val="F3F3F3"/>
                </a:solidFill>
              </a:rPr>
              <a:t>ФГОС</a:t>
            </a:r>
            <a:r>
              <a:rPr sz="2300" spc="-11" dirty="0">
                <a:solidFill>
                  <a:srgbClr val="F3F3F3"/>
                </a:solidFill>
              </a:rPr>
              <a:t> </a:t>
            </a:r>
            <a:r>
              <a:rPr sz="2300" dirty="0">
                <a:solidFill>
                  <a:srgbClr val="F3F3F3"/>
                </a:solidFill>
              </a:rPr>
              <a:t>НОО</a:t>
            </a:r>
            <a:r>
              <a:rPr sz="2300" spc="-29" dirty="0">
                <a:solidFill>
                  <a:srgbClr val="F3F3F3"/>
                </a:solidFill>
              </a:rPr>
              <a:t> </a:t>
            </a:r>
            <a:r>
              <a:rPr sz="2300" dirty="0">
                <a:solidFill>
                  <a:srgbClr val="F3F3F3"/>
                </a:solidFill>
              </a:rPr>
              <a:t>и </a:t>
            </a:r>
            <a:r>
              <a:rPr sz="2300" spc="-29" dirty="0">
                <a:solidFill>
                  <a:srgbClr val="F3F3F3"/>
                </a:solidFill>
              </a:rPr>
              <a:t>ООО</a:t>
            </a:r>
            <a:endParaRPr sz="2300"/>
          </a:p>
        </p:txBody>
      </p:sp>
      <p:sp>
        <p:nvSpPr>
          <p:cNvPr id="13" name="object 13"/>
          <p:cNvSpPr txBox="1"/>
          <p:nvPr/>
        </p:nvSpPr>
        <p:spPr>
          <a:xfrm>
            <a:off x="500808" y="2046971"/>
            <a:ext cx="9692379" cy="712270"/>
          </a:xfrm>
          <a:prstGeom prst="rect">
            <a:avLst/>
          </a:prstGeom>
          <a:solidFill>
            <a:srgbClr val="FFDFAB"/>
          </a:solidFill>
        </p:spPr>
        <p:txBody>
          <a:bodyPr vert="horz" wrap="square" lIns="0" tIns="46346" rIns="0" bIns="0" rtlCol="0">
            <a:spAutoFit/>
          </a:bodyPr>
          <a:lstStyle/>
          <a:p>
            <a:pPr marR="49242" algn="ctr">
              <a:spcBef>
                <a:spcPts val="365"/>
              </a:spcBef>
            </a:pP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Содержание</a:t>
            </a:r>
            <a:endParaRPr sz="2100">
              <a:latin typeface="Arial Narrow"/>
              <a:cs typeface="Arial Narrow"/>
            </a:endParaRPr>
          </a:p>
          <a:p>
            <a:pPr marL="2172" algn="ctr">
              <a:spcBef>
                <a:spcPts val="6"/>
              </a:spcBef>
            </a:pP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ООП</a:t>
            </a:r>
            <a:r>
              <a:rPr sz="2100" spc="-23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НОО</a:t>
            </a:r>
            <a:r>
              <a:rPr sz="2100" spc="-23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и</a:t>
            </a:r>
            <a:r>
              <a:rPr sz="2100" spc="-17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ООО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должно</a:t>
            </a:r>
            <a:r>
              <a:rPr sz="2100" spc="6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быть</a:t>
            </a:r>
            <a:r>
              <a:rPr sz="2100" spc="34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b="1" spc="-11" dirty="0">
                <a:solidFill>
                  <a:srgbClr val="1C2043"/>
                </a:solidFill>
                <a:latin typeface="Arial Narrow"/>
                <a:cs typeface="Arial Narrow"/>
              </a:rPr>
              <a:t>ВАРИАТИВНЫМ</a:t>
            </a:r>
            <a:endParaRPr sz="2100">
              <a:latin typeface="Arial Narrow"/>
              <a:cs typeface="Arial Narrow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01698" y="3858013"/>
            <a:ext cx="2757263" cy="1985791"/>
          </a:xfrm>
          <a:prstGeom prst="rect">
            <a:avLst/>
          </a:prstGeom>
          <a:solidFill>
            <a:srgbClr val="F3F3F3"/>
          </a:solidFill>
          <a:ln w="28575">
            <a:solidFill>
              <a:srgbClr val="5DC9D1"/>
            </a:solidFill>
          </a:ln>
        </p:spPr>
        <p:txBody>
          <a:bodyPr vert="horz" wrap="square" lIns="0" tIns="46346" rIns="0" bIns="0" rtlCol="0">
            <a:spAutoFit/>
          </a:bodyPr>
          <a:lstStyle/>
          <a:p>
            <a:pPr marL="246937">
              <a:spcBef>
                <a:spcPts val="365"/>
              </a:spcBef>
            </a:pP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В</a:t>
            </a:r>
            <a:r>
              <a:rPr sz="2100" spc="-17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структуре</a:t>
            </a:r>
            <a:r>
              <a:rPr sz="2100" spc="-17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программ</a:t>
            </a:r>
            <a:endParaRPr sz="2100">
              <a:latin typeface="Arial Narrow"/>
              <a:cs typeface="Arial Narrow"/>
            </a:endParaRPr>
          </a:p>
          <a:p>
            <a:pPr marL="248384" marR="242592" indent="136864"/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НОО</a:t>
            </a:r>
            <a:r>
              <a:rPr sz="2100" spc="-6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и</a:t>
            </a:r>
            <a:r>
              <a:rPr sz="2100" spc="-6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ООО</a:t>
            </a:r>
            <a:r>
              <a:rPr sz="2100" spc="-6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школа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может 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предусмотреть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учебные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 предметы,</a:t>
            </a:r>
            <a:endParaRPr sz="2100">
              <a:latin typeface="Arial Narrow"/>
              <a:cs typeface="Arial Narrow"/>
            </a:endParaRPr>
          </a:p>
          <a:p>
            <a:pPr marL="512701" marR="496769" indent="-12311">
              <a:spcBef>
                <a:spcPts val="6"/>
              </a:spcBef>
            </a:pP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учебные</a:t>
            </a:r>
            <a:r>
              <a:rPr sz="2100" spc="6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курсы</a:t>
            </a:r>
            <a:r>
              <a:rPr sz="2100" spc="-23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spc="-57" dirty="0">
                <a:solidFill>
                  <a:srgbClr val="1C2043"/>
                </a:solidFill>
                <a:latin typeface="Arial Narrow"/>
                <a:cs typeface="Arial Narrow"/>
              </a:rPr>
              <a:t>и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учебные 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модули</a:t>
            </a:r>
            <a:endParaRPr sz="2100">
              <a:latin typeface="Arial Narrow"/>
              <a:cs typeface="Arial Narrow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913840" y="2817944"/>
            <a:ext cx="868096" cy="268676"/>
            <a:chOff x="4201858" y="2557462"/>
            <a:chExt cx="742315" cy="243840"/>
          </a:xfrm>
        </p:grpSpPr>
        <p:sp>
          <p:nvSpPr>
            <p:cNvPr id="16" name="object 16"/>
            <p:cNvSpPr/>
            <p:nvPr/>
          </p:nvSpPr>
          <p:spPr>
            <a:xfrm>
              <a:off x="4216146" y="2571750"/>
              <a:ext cx="713740" cy="215265"/>
            </a:xfrm>
            <a:custGeom>
              <a:avLst/>
              <a:gdLst/>
              <a:ahLst/>
              <a:cxnLst/>
              <a:rect l="l" t="t" r="r" b="b"/>
              <a:pathLst>
                <a:path w="713739" h="215264">
                  <a:moveTo>
                    <a:pt x="534924" y="0"/>
                  </a:moveTo>
                  <a:lnTo>
                    <a:pt x="178307" y="0"/>
                  </a:lnTo>
                  <a:lnTo>
                    <a:pt x="178307" y="107441"/>
                  </a:lnTo>
                  <a:lnTo>
                    <a:pt x="0" y="107441"/>
                  </a:lnTo>
                  <a:lnTo>
                    <a:pt x="356615" y="214884"/>
                  </a:lnTo>
                  <a:lnTo>
                    <a:pt x="713231" y="107441"/>
                  </a:lnTo>
                  <a:lnTo>
                    <a:pt x="534924" y="107441"/>
                  </a:lnTo>
                  <a:lnTo>
                    <a:pt x="534924" y="0"/>
                  </a:lnTo>
                  <a:close/>
                </a:path>
              </a:pathLst>
            </a:custGeom>
            <a:solidFill>
              <a:srgbClr val="043C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216146" y="2571750"/>
              <a:ext cx="713740" cy="215265"/>
            </a:xfrm>
            <a:custGeom>
              <a:avLst/>
              <a:gdLst/>
              <a:ahLst/>
              <a:cxnLst/>
              <a:rect l="l" t="t" r="r" b="b"/>
              <a:pathLst>
                <a:path w="713739" h="215264">
                  <a:moveTo>
                    <a:pt x="0" y="107441"/>
                  </a:moveTo>
                  <a:lnTo>
                    <a:pt x="178307" y="107441"/>
                  </a:lnTo>
                  <a:lnTo>
                    <a:pt x="178307" y="0"/>
                  </a:lnTo>
                  <a:lnTo>
                    <a:pt x="534924" y="0"/>
                  </a:lnTo>
                  <a:lnTo>
                    <a:pt x="534924" y="107441"/>
                  </a:lnTo>
                  <a:lnTo>
                    <a:pt x="713231" y="107441"/>
                  </a:lnTo>
                  <a:lnTo>
                    <a:pt x="356615" y="214884"/>
                  </a:lnTo>
                  <a:lnTo>
                    <a:pt x="0" y="107441"/>
                  </a:lnTo>
                  <a:close/>
                </a:path>
              </a:pathLst>
            </a:custGeom>
            <a:ln w="28575">
              <a:solidFill>
                <a:srgbClr val="032A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501697" y="3149381"/>
            <a:ext cx="9692379" cy="406526"/>
          </a:xfrm>
          <a:prstGeom prst="rect">
            <a:avLst/>
          </a:prstGeom>
          <a:solidFill>
            <a:srgbClr val="F3F3F3"/>
          </a:solidFill>
          <a:ln w="28575">
            <a:solidFill>
              <a:srgbClr val="032A3D"/>
            </a:solidFill>
          </a:ln>
        </p:spPr>
        <p:txBody>
          <a:bodyPr vert="horz" wrap="square" lIns="0" tIns="82554" rIns="0" bIns="0" rtlCol="0">
            <a:spAutoFit/>
          </a:bodyPr>
          <a:lstStyle/>
          <a:p>
            <a:pPr algn="ctr">
              <a:spcBef>
                <a:spcPts val="650"/>
              </a:spcBef>
            </a:pPr>
            <a:r>
              <a:rPr sz="2100" b="1" dirty="0">
                <a:solidFill>
                  <a:srgbClr val="C00000"/>
                </a:solidFill>
                <a:latin typeface="Arial Narrow"/>
                <a:cs typeface="Arial Narrow"/>
              </a:rPr>
              <a:t>КАК</a:t>
            </a:r>
            <a:r>
              <a:rPr sz="2100" b="1" spc="-11" dirty="0">
                <a:solidFill>
                  <a:srgbClr val="C00000"/>
                </a:solidFill>
                <a:latin typeface="Arial Narrow"/>
                <a:cs typeface="Arial Narrow"/>
              </a:rPr>
              <a:t> ОБЕСПЕЧИТЬ?</a:t>
            </a:r>
            <a:endParaRPr sz="2100">
              <a:latin typeface="Arial Narrow"/>
              <a:cs typeface="Arial Narrow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xfrm>
            <a:off x="7699248" y="7027545"/>
            <a:ext cx="2459482" cy="278461"/>
          </a:xfrm>
          <a:prstGeom prst="rect">
            <a:avLst/>
          </a:prstGeom>
        </p:spPr>
        <p:txBody>
          <a:bodyPr vert="horz" wrap="square" lIns="0" tIns="1448" rIns="0" bIns="0" rtlCol="0">
            <a:spAutoFit/>
          </a:bodyPr>
          <a:lstStyle/>
          <a:p>
            <a:pPr marL="25345">
              <a:spcBef>
                <a:spcPts val="11"/>
              </a:spcBef>
            </a:pPr>
            <a:fld id="{81D60167-4931-47E6-BA6A-407CBD079E47}" type="slidenum">
              <a:rPr spc="-29" dirty="0">
                <a:latin typeface="Times New Roman"/>
                <a:cs typeface="Times New Roman"/>
              </a:rPr>
              <a:pPr marL="25345">
                <a:spcBef>
                  <a:spcPts val="11"/>
                </a:spcBef>
              </a:pPr>
              <a:t>5</a:t>
            </a:fld>
            <a:endParaRPr spc="-29" dirty="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510107" y="3858014"/>
            <a:ext cx="2673350" cy="1785472"/>
          </a:xfrm>
          <a:prstGeom prst="rect">
            <a:avLst/>
          </a:prstGeom>
          <a:solidFill>
            <a:srgbClr val="F3F3F3"/>
          </a:solidFill>
          <a:ln w="28575">
            <a:solidFill>
              <a:srgbClr val="5DC9D1"/>
            </a:solidFill>
          </a:ln>
        </p:spPr>
        <p:txBody>
          <a:bodyPr vert="horz" wrap="square" lIns="0" tIns="168004" rIns="0" bIns="0" rtlCol="0">
            <a:spAutoFit/>
          </a:bodyPr>
          <a:lstStyle/>
          <a:p>
            <a:pPr marL="149176" marR="146279" indent="3621" algn="ctr">
              <a:spcBef>
                <a:spcPts val="1323"/>
              </a:spcBef>
            </a:pP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Может</a:t>
            </a:r>
            <a:r>
              <a:rPr sz="2100" spc="-23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разрабатывать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и</a:t>
            </a:r>
            <a:r>
              <a:rPr sz="2100" spc="-6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реализовывать программы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углубленного</a:t>
            </a:r>
            <a:r>
              <a:rPr sz="2100" spc="-17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изучения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отдельных</a:t>
            </a:r>
            <a:r>
              <a:rPr sz="2100" spc="-29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предметов</a:t>
            </a:r>
            <a:endParaRPr sz="2100">
              <a:latin typeface="Arial Narrow"/>
              <a:cs typeface="Arial Narrow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432971" y="3858013"/>
            <a:ext cx="3760512" cy="1985791"/>
          </a:xfrm>
          <a:prstGeom prst="rect">
            <a:avLst/>
          </a:prstGeom>
          <a:solidFill>
            <a:srgbClr val="F3F3F3"/>
          </a:solidFill>
          <a:ln w="28575">
            <a:solidFill>
              <a:srgbClr val="5DC9D1"/>
            </a:solidFill>
          </a:ln>
        </p:spPr>
        <p:txBody>
          <a:bodyPr vert="horz" wrap="square" lIns="0" tIns="46346" rIns="0" bIns="0" rtlCol="0">
            <a:spAutoFit/>
          </a:bodyPr>
          <a:lstStyle/>
          <a:p>
            <a:pPr marL="185383" marR="177418" indent="-1448" algn="ctr">
              <a:spcBef>
                <a:spcPts val="365"/>
              </a:spcBef>
            </a:pP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Может</a:t>
            </a:r>
            <a:r>
              <a:rPr sz="2100" spc="-4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разрабатывать</a:t>
            </a:r>
            <a:r>
              <a:rPr sz="2100" spc="17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spc="-57" dirty="0">
                <a:solidFill>
                  <a:srgbClr val="1C2043"/>
                </a:solidFill>
                <a:latin typeface="Arial Narrow"/>
                <a:cs typeface="Arial Narrow"/>
              </a:rPr>
              <a:t>и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реализовывать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 индивидуальные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учебные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планы</a:t>
            </a:r>
            <a:r>
              <a:rPr sz="2100" spc="-34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в</a:t>
            </a:r>
            <a:r>
              <a:rPr sz="2100" spc="-29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соответствии</a:t>
            </a:r>
            <a:r>
              <a:rPr sz="2100" spc="17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spc="-57" dirty="0">
                <a:solidFill>
                  <a:srgbClr val="1C2043"/>
                </a:solidFill>
                <a:latin typeface="Arial Narrow"/>
                <a:cs typeface="Arial Narrow"/>
              </a:rPr>
              <a:t>с 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образовательными</a:t>
            </a:r>
            <a:endParaRPr sz="2100">
              <a:latin typeface="Arial Narrow"/>
              <a:cs typeface="Arial Narrow"/>
            </a:endParaRPr>
          </a:p>
          <a:p>
            <a:pPr marL="362801" marR="355560" algn="ctr">
              <a:spcBef>
                <a:spcPts val="6"/>
              </a:spcBef>
            </a:pP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потребностями</a:t>
            </a:r>
            <a:r>
              <a:rPr sz="2100" spc="-6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и</a:t>
            </a:r>
            <a:r>
              <a:rPr sz="2100" spc="-23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интересами учеников</a:t>
            </a:r>
            <a:endParaRPr sz="2100">
              <a:latin typeface="Arial Narrow"/>
              <a:cs typeface="Arial Narrow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01698" y="6140075"/>
            <a:ext cx="7687366" cy="712270"/>
          </a:xfrm>
          <a:prstGeom prst="rect">
            <a:avLst/>
          </a:prstGeom>
          <a:ln w="28575">
            <a:solidFill>
              <a:srgbClr val="FFCA73"/>
            </a:solidFill>
          </a:ln>
        </p:spPr>
        <p:txBody>
          <a:bodyPr vert="horz" wrap="square" lIns="0" tIns="47794" rIns="0" bIns="0" rtlCol="0">
            <a:spAutoFit/>
          </a:bodyPr>
          <a:lstStyle/>
          <a:p>
            <a:pPr marL="103554" marR="1060161">
              <a:spcBef>
                <a:spcPts val="376"/>
              </a:spcBef>
            </a:pP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Вариативность</a:t>
            </a:r>
            <a:r>
              <a:rPr sz="2100" spc="-23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дает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школе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возможность</a:t>
            </a:r>
            <a:r>
              <a:rPr sz="2100" spc="6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выбирать,</a:t>
            </a:r>
            <a:r>
              <a:rPr sz="2100" spc="29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как 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именно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формировать</a:t>
            </a:r>
            <a:r>
              <a:rPr sz="2100" spc="23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программы</a:t>
            </a:r>
            <a:endParaRPr sz="210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60790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693400" cy="75565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3F3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358842" y="186393"/>
            <a:ext cx="912652" cy="381323"/>
          </a:xfrm>
          <a:custGeom>
            <a:avLst/>
            <a:gdLst/>
            <a:ahLst/>
            <a:cxnLst/>
            <a:rect l="l" t="t" r="r" b="b"/>
            <a:pathLst>
              <a:path w="780415" h="346075">
                <a:moveTo>
                  <a:pt x="252983" y="0"/>
                </a:moveTo>
                <a:lnTo>
                  <a:pt x="0" y="345947"/>
                </a:lnTo>
                <a:lnTo>
                  <a:pt x="780287" y="345947"/>
                </a:lnTo>
                <a:lnTo>
                  <a:pt x="252983" y="0"/>
                </a:lnTo>
                <a:close/>
              </a:path>
            </a:pathLst>
          </a:custGeom>
          <a:solidFill>
            <a:srgbClr val="1C204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" y="0"/>
            <a:ext cx="8271790" cy="1949997"/>
            <a:chOff x="0" y="0"/>
            <a:chExt cx="7073265" cy="1769745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6756400" cy="1769745"/>
            </a:xfrm>
            <a:custGeom>
              <a:avLst/>
              <a:gdLst/>
              <a:ahLst/>
              <a:cxnLst/>
              <a:rect l="l" t="t" r="r" b="b"/>
              <a:pathLst>
                <a:path w="6756400" h="1769745">
                  <a:moveTo>
                    <a:pt x="6755892" y="0"/>
                  </a:moveTo>
                  <a:lnTo>
                    <a:pt x="5434584" y="0"/>
                  </a:lnTo>
                  <a:lnTo>
                    <a:pt x="5428488" y="0"/>
                  </a:lnTo>
                  <a:lnTo>
                    <a:pt x="0" y="0"/>
                  </a:lnTo>
                  <a:lnTo>
                    <a:pt x="0" y="1769364"/>
                  </a:lnTo>
                  <a:lnTo>
                    <a:pt x="5428488" y="1769364"/>
                  </a:lnTo>
                  <a:lnTo>
                    <a:pt x="5434584" y="1769364"/>
                  </a:lnTo>
                  <a:lnTo>
                    <a:pt x="5434584" y="1761248"/>
                  </a:lnTo>
                  <a:lnTo>
                    <a:pt x="6755892" y="0"/>
                  </a:lnTo>
                  <a:close/>
                </a:path>
              </a:pathLst>
            </a:custGeom>
            <a:solidFill>
              <a:srgbClr val="5DC9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507491"/>
              <a:ext cx="7073265" cy="1030605"/>
            </a:xfrm>
            <a:custGeom>
              <a:avLst/>
              <a:gdLst/>
              <a:ahLst/>
              <a:cxnLst/>
              <a:rect l="l" t="t" r="r" b="b"/>
              <a:pathLst>
                <a:path w="7073265" h="1030605">
                  <a:moveTo>
                    <a:pt x="7072884" y="0"/>
                  </a:moveTo>
                  <a:lnTo>
                    <a:pt x="6303264" y="0"/>
                  </a:lnTo>
                  <a:lnTo>
                    <a:pt x="6300216" y="0"/>
                  </a:lnTo>
                  <a:lnTo>
                    <a:pt x="0" y="0"/>
                  </a:lnTo>
                  <a:lnTo>
                    <a:pt x="0" y="1030224"/>
                  </a:lnTo>
                  <a:lnTo>
                    <a:pt x="6300216" y="1030224"/>
                  </a:lnTo>
                  <a:lnTo>
                    <a:pt x="6303264" y="1030224"/>
                  </a:lnTo>
                  <a:lnTo>
                    <a:pt x="6303264" y="1026160"/>
                  </a:lnTo>
                  <a:lnTo>
                    <a:pt x="7072884" y="0"/>
                  </a:lnTo>
                  <a:close/>
                </a:path>
              </a:pathLst>
            </a:custGeom>
            <a:solidFill>
              <a:srgbClr val="043C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8123420" y="7269352"/>
            <a:ext cx="461895" cy="193111"/>
          </a:xfrm>
          <a:custGeom>
            <a:avLst/>
            <a:gdLst/>
            <a:ahLst/>
            <a:cxnLst/>
            <a:rect l="l" t="t" r="r" b="b"/>
            <a:pathLst>
              <a:path w="394970" h="175259">
                <a:moveTo>
                  <a:pt x="394715" y="0"/>
                </a:moveTo>
                <a:lnTo>
                  <a:pt x="0" y="0"/>
                </a:lnTo>
                <a:lnTo>
                  <a:pt x="266700" y="175259"/>
                </a:lnTo>
                <a:lnTo>
                  <a:pt x="394715" y="0"/>
                </a:lnTo>
                <a:close/>
              </a:path>
            </a:pathLst>
          </a:custGeom>
          <a:solidFill>
            <a:srgbClr val="D26E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8126984" y="6570796"/>
            <a:ext cx="2566416" cy="985843"/>
            <a:chOff x="6949440" y="5963411"/>
            <a:chExt cx="2194560" cy="894715"/>
          </a:xfrm>
        </p:grpSpPr>
        <p:sp>
          <p:nvSpPr>
            <p:cNvPr id="9" name="object 9"/>
            <p:cNvSpPr/>
            <p:nvPr/>
          </p:nvSpPr>
          <p:spPr>
            <a:xfrm>
              <a:off x="7106412" y="5963411"/>
              <a:ext cx="2037714" cy="894715"/>
            </a:xfrm>
            <a:custGeom>
              <a:avLst/>
              <a:gdLst/>
              <a:ahLst/>
              <a:cxnLst/>
              <a:rect l="l" t="t" r="r" b="b"/>
              <a:pathLst>
                <a:path w="2037715" h="894715">
                  <a:moveTo>
                    <a:pt x="2037575" y="0"/>
                  </a:moveTo>
                  <a:lnTo>
                    <a:pt x="670560" y="0"/>
                  </a:lnTo>
                  <a:lnTo>
                    <a:pt x="669036" y="0"/>
                  </a:lnTo>
                  <a:lnTo>
                    <a:pt x="669036" y="2044"/>
                  </a:lnTo>
                  <a:lnTo>
                    <a:pt x="0" y="894588"/>
                  </a:lnTo>
                  <a:lnTo>
                    <a:pt x="669036" y="894588"/>
                  </a:lnTo>
                  <a:lnTo>
                    <a:pt x="670560" y="894588"/>
                  </a:lnTo>
                  <a:lnTo>
                    <a:pt x="2037575" y="894588"/>
                  </a:lnTo>
                  <a:lnTo>
                    <a:pt x="2037575" y="0"/>
                  </a:lnTo>
                  <a:close/>
                </a:path>
              </a:pathLst>
            </a:custGeom>
            <a:solidFill>
              <a:srgbClr val="5DC9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949440" y="6195059"/>
              <a:ext cx="2194560" cy="407034"/>
            </a:xfrm>
            <a:custGeom>
              <a:avLst/>
              <a:gdLst/>
              <a:ahLst/>
              <a:cxnLst/>
              <a:rect l="l" t="t" r="r" b="b"/>
              <a:pathLst>
                <a:path w="2194559" h="407034">
                  <a:moveTo>
                    <a:pt x="2194560" y="0"/>
                  </a:moveTo>
                  <a:lnTo>
                    <a:pt x="304800" y="0"/>
                  </a:lnTo>
                  <a:lnTo>
                    <a:pt x="298704" y="0"/>
                  </a:lnTo>
                  <a:lnTo>
                    <a:pt x="298704" y="8140"/>
                  </a:lnTo>
                  <a:lnTo>
                    <a:pt x="0" y="406908"/>
                  </a:lnTo>
                  <a:lnTo>
                    <a:pt x="298704" y="406908"/>
                  </a:lnTo>
                  <a:lnTo>
                    <a:pt x="304800" y="406908"/>
                  </a:lnTo>
                  <a:lnTo>
                    <a:pt x="2194560" y="406908"/>
                  </a:lnTo>
                  <a:lnTo>
                    <a:pt x="2194560" y="0"/>
                  </a:lnTo>
                  <a:close/>
                </a:path>
              </a:pathLst>
            </a:custGeom>
            <a:solidFill>
              <a:srgbClr val="FFCA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044507" y="951279"/>
            <a:ext cx="5590272" cy="723242"/>
          </a:xfrm>
          <a:prstGeom prst="rect">
            <a:avLst/>
          </a:prstGeom>
        </p:spPr>
        <p:txBody>
          <a:bodyPr vert="horz" wrap="square" lIns="0" tIns="15207" rIns="0" bIns="0" rtlCol="0">
            <a:spAutoFit/>
          </a:bodyPr>
          <a:lstStyle/>
          <a:p>
            <a:pPr marL="14483">
              <a:spcBef>
                <a:spcPts val="120"/>
              </a:spcBef>
            </a:pPr>
            <a:r>
              <a:rPr sz="2300" dirty="0">
                <a:solidFill>
                  <a:srgbClr val="F3F3F3"/>
                </a:solidFill>
              </a:rPr>
              <a:t>Изменения</a:t>
            </a:r>
            <a:r>
              <a:rPr sz="2300" spc="-57" dirty="0">
                <a:solidFill>
                  <a:srgbClr val="F3F3F3"/>
                </a:solidFill>
              </a:rPr>
              <a:t> </a:t>
            </a:r>
            <a:r>
              <a:rPr sz="2300" dirty="0">
                <a:solidFill>
                  <a:srgbClr val="F3F3F3"/>
                </a:solidFill>
              </a:rPr>
              <a:t>в обновленных</a:t>
            </a:r>
            <a:r>
              <a:rPr sz="2300" spc="-63" dirty="0">
                <a:solidFill>
                  <a:srgbClr val="F3F3F3"/>
                </a:solidFill>
              </a:rPr>
              <a:t> </a:t>
            </a:r>
            <a:r>
              <a:rPr sz="2300" dirty="0">
                <a:solidFill>
                  <a:srgbClr val="F3F3F3"/>
                </a:solidFill>
              </a:rPr>
              <a:t>ФГОС</a:t>
            </a:r>
            <a:r>
              <a:rPr sz="2300" spc="-11" dirty="0">
                <a:solidFill>
                  <a:srgbClr val="F3F3F3"/>
                </a:solidFill>
              </a:rPr>
              <a:t> </a:t>
            </a:r>
            <a:r>
              <a:rPr sz="2300" dirty="0">
                <a:solidFill>
                  <a:srgbClr val="F3F3F3"/>
                </a:solidFill>
              </a:rPr>
              <a:t>НОО</a:t>
            </a:r>
            <a:r>
              <a:rPr sz="2300" spc="-29" dirty="0">
                <a:solidFill>
                  <a:srgbClr val="F3F3F3"/>
                </a:solidFill>
              </a:rPr>
              <a:t> </a:t>
            </a:r>
            <a:r>
              <a:rPr sz="2300" dirty="0">
                <a:solidFill>
                  <a:srgbClr val="F3F3F3"/>
                </a:solidFill>
              </a:rPr>
              <a:t>и </a:t>
            </a:r>
            <a:r>
              <a:rPr sz="2300" spc="-29" dirty="0">
                <a:solidFill>
                  <a:srgbClr val="F3F3F3"/>
                </a:solidFill>
              </a:rPr>
              <a:t>ООО</a:t>
            </a:r>
            <a:endParaRPr sz="2300"/>
          </a:p>
        </p:txBody>
      </p:sp>
      <p:sp>
        <p:nvSpPr>
          <p:cNvPr id="12" name="object 12"/>
          <p:cNvSpPr txBox="1"/>
          <p:nvPr/>
        </p:nvSpPr>
        <p:spPr>
          <a:xfrm>
            <a:off x="10344529" y="6921866"/>
            <a:ext cx="211640" cy="229493"/>
          </a:xfrm>
          <a:prstGeom prst="rect">
            <a:avLst/>
          </a:prstGeom>
        </p:spPr>
        <p:txBody>
          <a:bodyPr vert="horz" wrap="square" lIns="0" tIns="14483" rIns="0" bIns="0" rtlCol="0">
            <a:spAutoFit/>
          </a:bodyPr>
          <a:lstStyle/>
          <a:p>
            <a:pPr marL="14483">
              <a:spcBef>
                <a:spcPts val="114"/>
              </a:spcBef>
            </a:pPr>
            <a:r>
              <a:rPr sz="1400" b="1" spc="-29" dirty="0">
                <a:solidFill>
                  <a:srgbClr val="F3F3F3"/>
                </a:solidFill>
                <a:latin typeface="Times New Roman"/>
                <a:cs typeface="Times New Roman"/>
              </a:rPr>
              <a:t>18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34169" y="2126734"/>
            <a:ext cx="9943377" cy="712270"/>
          </a:xfrm>
          <a:prstGeom prst="rect">
            <a:avLst/>
          </a:prstGeom>
          <a:solidFill>
            <a:srgbClr val="FFDFAB"/>
          </a:solidFill>
          <a:ln w="28575">
            <a:solidFill>
              <a:srgbClr val="FFCA73"/>
            </a:solidFill>
          </a:ln>
        </p:spPr>
        <p:txBody>
          <a:bodyPr vert="horz" wrap="square" lIns="0" tIns="45622" rIns="0" bIns="0" rtlCol="0">
            <a:spAutoFit/>
          </a:bodyPr>
          <a:lstStyle/>
          <a:p>
            <a:pPr marL="3310108" marR="208556" indent="-3099379">
              <a:spcBef>
                <a:spcPts val="359"/>
              </a:spcBef>
            </a:pPr>
            <a:r>
              <a:rPr sz="2100" b="1" dirty="0">
                <a:solidFill>
                  <a:srgbClr val="1C2043"/>
                </a:solidFill>
                <a:latin typeface="Arial Narrow"/>
                <a:cs typeface="Arial Narrow"/>
              </a:rPr>
              <a:t>Новые</a:t>
            </a:r>
            <a:r>
              <a:rPr sz="2100" b="1" spc="-4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b="1" dirty="0">
                <a:solidFill>
                  <a:srgbClr val="1C2043"/>
                </a:solidFill>
                <a:latin typeface="Arial Narrow"/>
                <a:cs typeface="Arial Narrow"/>
              </a:rPr>
              <a:t>ФГОС</a:t>
            </a:r>
            <a:r>
              <a:rPr sz="2100" b="1" spc="-29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b="1" dirty="0">
                <a:solidFill>
                  <a:srgbClr val="1C2043"/>
                </a:solidFill>
                <a:latin typeface="Arial Narrow"/>
                <a:cs typeface="Arial Narrow"/>
              </a:rPr>
              <a:t>2021</a:t>
            </a:r>
            <a:r>
              <a:rPr sz="2100" b="1" spc="-6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b="1" dirty="0">
                <a:solidFill>
                  <a:srgbClr val="1C2043"/>
                </a:solidFill>
                <a:latin typeface="Arial Narrow"/>
                <a:cs typeface="Arial Narrow"/>
              </a:rPr>
              <a:t>года</a:t>
            </a:r>
            <a:r>
              <a:rPr sz="2100" b="1" spc="-11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b="1" dirty="0">
                <a:solidFill>
                  <a:srgbClr val="1C2043"/>
                </a:solidFill>
                <a:latin typeface="Arial Narrow"/>
                <a:cs typeface="Arial Narrow"/>
              </a:rPr>
              <a:t>определяют</a:t>
            </a:r>
            <a:r>
              <a:rPr sz="2100" b="1" spc="-11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b="1" dirty="0">
                <a:solidFill>
                  <a:srgbClr val="1C2043"/>
                </a:solidFill>
                <a:latin typeface="Arial Narrow"/>
                <a:cs typeface="Arial Narrow"/>
              </a:rPr>
              <a:t>четкие</a:t>
            </a:r>
            <a:r>
              <a:rPr sz="2100" b="1" spc="6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b="1" dirty="0">
                <a:solidFill>
                  <a:srgbClr val="1C2043"/>
                </a:solidFill>
                <a:latin typeface="Arial Narrow"/>
                <a:cs typeface="Arial Narrow"/>
              </a:rPr>
              <a:t>требования</a:t>
            </a:r>
            <a:r>
              <a:rPr sz="2100" b="1" spc="-6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b="1" dirty="0">
                <a:solidFill>
                  <a:srgbClr val="1C2043"/>
                </a:solidFill>
                <a:latin typeface="Arial Narrow"/>
                <a:cs typeface="Arial Narrow"/>
              </a:rPr>
              <a:t>к</a:t>
            </a:r>
            <a:r>
              <a:rPr sz="2100" b="1" spc="-23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b="1" dirty="0">
                <a:solidFill>
                  <a:srgbClr val="1C2043"/>
                </a:solidFill>
                <a:latin typeface="Arial Narrow"/>
                <a:cs typeface="Arial Narrow"/>
              </a:rPr>
              <a:t>предметным</a:t>
            </a:r>
            <a:r>
              <a:rPr sz="2100" b="1" spc="-23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b="1" dirty="0">
                <a:solidFill>
                  <a:srgbClr val="1C2043"/>
                </a:solidFill>
                <a:latin typeface="Arial Narrow"/>
                <a:cs typeface="Arial Narrow"/>
              </a:rPr>
              <a:t>результатам</a:t>
            </a:r>
            <a:r>
              <a:rPr sz="2100" b="1" spc="23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b="1" spc="-29" dirty="0">
                <a:solidFill>
                  <a:srgbClr val="1C2043"/>
                </a:solidFill>
                <a:latin typeface="Arial Narrow"/>
                <a:cs typeface="Arial Narrow"/>
              </a:rPr>
              <a:t>по </a:t>
            </a:r>
            <a:r>
              <a:rPr sz="2100" b="1" dirty="0">
                <a:solidFill>
                  <a:srgbClr val="1C2043"/>
                </a:solidFill>
                <a:latin typeface="Arial Narrow"/>
                <a:cs typeface="Arial Narrow"/>
              </a:rPr>
              <a:t>каждой</a:t>
            </a:r>
            <a:r>
              <a:rPr sz="2100" b="1" spc="-46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b="1" dirty="0">
                <a:solidFill>
                  <a:srgbClr val="1C2043"/>
                </a:solidFill>
                <a:latin typeface="Arial Narrow"/>
                <a:cs typeface="Arial Narrow"/>
              </a:rPr>
              <a:t>учебной</a:t>
            </a:r>
            <a:r>
              <a:rPr sz="2100" b="1" spc="-6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b="1" spc="-11" dirty="0">
                <a:solidFill>
                  <a:srgbClr val="1C2043"/>
                </a:solidFill>
                <a:latin typeface="Arial Narrow"/>
                <a:cs typeface="Arial Narrow"/>
              </a:rPr>
              <a:t>дисциплине</a:t>
            </a:r>
            <a:endParaRPr sz="2100">
              <a:latin typeface="Arial Narrow"/>
              <a:cs typeface="Arial Narrow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34169" y="2991533"/>
            <a:ext cx="4093937" cy="3279184"/>
          </a:xfrm>
          <a:prstGeom prst="rect">
            <a:avLst/>
          </a:prstGeom>
          <a:solidFill>
            <a:srgbClr val="F3F3F3"/>
          </a:solidFill>
          <a:ln w="28575">
            <a:solidFill>
              <a:srgbClr val="429399"/>
            </a:solidFill>
          </a:ln>
        </p:spPr>
        <p:txBody>
          <a:bodyPr vert="horz" wrap="square" lIns="0" tIns="47070" rIns="0" bIns="0" rtlCol="0">
            <a:spAutoFit/>
          </a:bodyPr>
          <a:lstStyle/>
          <a:p>
            <a:pPr marL="104278" marR="665498">
              <a:spcBef>
                <a:spcPts val="371"/>
              </a:spcBef>
            </a:pPr>
            <a:r>
              <a:rPr sz="2100" b="1" dirty="0">
                <a:solidFill>
                  <a:srgbClr val="1C2043"/>
                </a:solidFill>
                <a:latin typeface="Arial Narrow"/>
                <a:cs typeface="Arial Narrow"/>
              </a:rPr>
              <a:t>ФГОС</a:t>
            </a:r>
            <a:r>
              <a:rPr sz="2100" b="1" spc="-11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b="1" dirty="0">
                <a:solidFill>
                  <a:srgbClr val="1C2043"/>
                </a:solidFill>
                <a:latin typeface="Arial Narrow"/>
                <a:cs typeface="Arial Narrow"/>
              </a:rPr>
              <a:t>НОО</a:t>
            </a:r>
            <a:r>
              <a:rPr sz="2100" b="1" spc="-17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b="1" spc="-11" dirty="0">
                <a:solidFill>
                  <a:srgbClr val="1C2043"/>
                </a:solidFill>
                <a:latin typeface="Arial Narrow"/>
                <a:cs typeface="Arial Narrow"/>
              </a:rPr>
              <a:t>конкретизировали </a:t>
            </a:r>
            <a:r>
              <a:rPr sz="2100" b="1" dirty="0">
                <a:solidFill>
                  <a:srgbClr val="1C2043"/>
                </a:solidFill>
                <a:latin typeface="Arial Narrow"/>
                <a:cs typeface="Arial Narrow"/>
              </a:rPr>
              <a:t>предметные</a:t>
            </a:r>
            <a:r>
              <a:rPr sz="2100" b="1" spc="-29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b="1" dirty="0">
                <a:solidFill>
                  <a:srgbClr val="1C2043"/>
                </a:solidFill>
                <a:latin typeface="Arial Narrow"/>
                <a:cs typeface="Arial Narrow"/>
              </a:rPr>
              <a:t>результаты</a:t>
            </a:r>
            <a:r>
              <a:rPr sz="2100" b="1" spc="6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b="1" spc="-29" dirty="0">
                <a:solidFill>
                  <a:srgbClr val="1C2043"/>
                </a:solidFill>
                <a:latin typeface="Arial Narrow"/>
                <a:cs typeface="Arial Narrow"/>
              </a:rPr>
              <a:t>по </a:t>
            </a:r>
            <a:r>
              <a:rPr sz="2100" b="1" dirty="0">
                <a:solidFill>
                  <a:srgbClr val="1C2043"/>
                </a:solidFill>
                <a:latin typeface="Arial Narrow"/>
                <a:cs typeface="Arial Narrow"/>
              </a:rPr>
              <a:t>каждому</a:t>
            </a:r>
            <a:r>
              <a:rPr sz="2100" b="1" spc="-6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b="1" dirty="0">
                <a:solidFill>
                  <a:srgbClr val="1C2043"/>
                </a:solidFill>
                <a:latin typeface="Arial Narrow"/>
                <a:cs typeface="Arial Narrow"/>
              </a:rPr>
              <a:t>модулю</a:t>
            </a:r>
            <a:r>
              <a:rPr sz="2100" b="1" spc="-6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b="1" spc="-11" dirty="0">
                <a:solidFill>
                  <a:srgbClr val="1C2043"/>
                </a:solidFill>
                <a:latin typeface="Arial Narrow"/>
                <a:cs typeface="Arial Narrow"/>
              </a:rPr>
              <a:t>ОРКСЭ</a:t>
            </a:r>
            <a:endParaRPr sz="2100">
              <a:latin typeface="Arial Narrow"/>
              <a:cs typeface="Arial Narrow"/>
            </a:endParaRPr>
          </a:p>
          <a:p>
            <a:pPr marL="301972" indent="-198418">
              <a:buFont typeface="Wingdings"/>
              <a:buChar char=""/>
              <a:tabLst>
                <a:tab pos="302696" algn="l"/>
              </a:tabLst>
            </a:pP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«Основы</a:t>
            </a:r>
            <a:r>
              <a:rPr sz="2100" spc="-51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православной</a:t>
            </a:r>
            <a:r>
              <a:rPr sz="2100" spc="6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культуры»,</a:t>
            </a:r>
            <a:endParaRPr sz="2100">
              <a:latin typeface="Arial Narrow"/>
              <a:cs typeface="Arial Narrow"/>
            </a:endParaRPr>
          </a:p>
          <a:p>
            <a:pPr marL="301972" indent="-198418">
              <a:buFont typeface="Wingdings"/>
              <a:buChar char=""/>
              <a:tabLst>
                <a:tab pos="302696" algn="l"/>
              </a:tabLst>
            </a:pP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«Основы</a:t>
            </a:r>
            <a:r>
              <a:rPr sz="2100" spc="-17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иудейской</a:t>
            </a:r>
            <a:r>
              <a:rPr sz="2100" spc="-17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культуры»,</a:t>
            </a:r>
            <a:endParaRPr sz="2100">
              <a:latin typeface="Arial Narrow"/>
              <a:cs typeface="Arial Narrow"/>
            </a:endParaRPr>
          </a:p>
          <a:p>
            <a:pPr marL="301972" indent="-198418">
              <a:spcBef>
                <a:spcPts val="6"/>
              </a:spcBef>
              <a:buFont typeface="Wingdings"/>
              <a:buChar char=""/>
              <a:tabLst>
                <a:tab pos="302696" algn="l"/>
              </a:tabLst>
            </a:pP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«Основы</a:t>
            </a:r>
            <a:r>
              <a:rPr sz="2100" spc="-23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буддийской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 культуры»,</a:t>
            </a:r>
            <a:endParaRPr sz="2100">
              <a:latin typeface="Arial Narrow"/>
              <a:cs typeface="Arial Narrow"/>
            </a:endParaRPr>
          </a:p>
          <a:p>
            <a:pPr marL="361353" indent="-257799">
              <a:buFont typeface="Wingdings"/>
              <a:buChar char=""/>
              <a:tabLst>
                <a:tab pos="362077" algn="l"/>
              </a:tabLst>
            </a:pP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«Основы исламской</a:t>
            </a:r>
            <a:r>
              <a:rPr sz="2100" spc="-29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культуры»,</a:t>
            </a:r>
            <a:endParaRPr sz="2100">
              <a:latin typeface="Arial Narrow"/>
              <a:cs typeface="Arial Narrow"/>
            </a:endParaRPr>
          </a:p>
          <a:p>
            <a:pPr marL="301972" marR="556874" indent="-198418">
              <a:buClr>
                <a:srgbClr val="1C2043"/>
              </a:buClr>
              <a:buFont typeface="Wingdings"/>
              <a:buChar char=""/>
              <a:tabLst>
                <a:tab pos="362077" algn="l"/>
              </a:tabLst>
            </a:pPr>
            <a:r>
              <a:rPr dirty="0"/>
              <a:t>	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«Основы</a:t>
            </a:r>
            <a:r>
              <a:rPr sz="2100" spc="-17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религиозных</a:t>
            </a:r>
            <a:r>
              <a:rPr sz="2100" spc="-23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культур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народов</a:t>
            </a:r>
            <a:r>
              <a:rPr sz="2100" spc="11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России»,</a:t>
            </a:r>
            <a:endParaRPr sz="2100">
              <a:latin typeface="Arial Narrow"/>
              <a:cs typeface="Arial Narrow"/>
            </a:endParaRPr>
          </a:p>
          <a:p>
            <a:pPr marL="301972" indent="-198418">
              <a:buFont typeface="Wingdings"/>
              <a:buChar char=""/>
              <a:tabLst>
                <a:tab pos="302696" algn="l"/>
              </a:tabLst>
            </a:pP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«Основы</a:t>
            </a:r>
            <a:r>
              <a:rPr sz="2100" spc="-29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светской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 этики».</a:t>
            </a:r>
            <a:endParaRPr sz="2100">
              <a:latin typeface="Arial Narrow"/>
              <a:cs typeface="Arial Narrow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763019" y="2991533"/>
            <a:ext cx="5514527" cy="3295269"/>
          </a:xfrm>
          <a:prstGeom prst="rect">
            <a:avLst/>
          </a:prstGeom>
          <a:solidFill>
            <a:srgbClr val="F3F3F3"/>
          </a:solidFill>
          <a:ln w="28575">
            <a:solidFill>
              <a:srgbClr val="429399"/>
            </a:solidFill>
          </a:ln>
        </p:spPr>
        <p:txBody>
          <a:bodyPr vert="horz" wrap="square" lIns="0" tIns="63000" rIns="0" bIns="0" rtlCol="0">
            <a:spAutoFit/>
          </a:bodyPr>
          <a:lstStyle/>
          <a:p>
            <a:pPr marL="103554">
              <a:spcBef>
                <a:spcPts val="495"/>
              </a:spcBef>
            </a:pPr>
            <a:r>
              <a:rPr sz="2100" b="1" dirty="0">
                <a:solidFill>
                  <a:srgbClr val="1C2043"/>
                </a:solidFill>
                <a:latin typeface="Arial Narrow"/>
                <a:cs typeface="Arial Narrow"/>
              </a:rPr>
              <a:t>ФГОС</a:t>
            </a:r>
            <a:r>
              <a:rPr sz="2100" b="1" spc="-11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b="1" spc="-29" dirty="0">
                <a:solidFill>
                  <a:srgbClr val="1C2043"/>
                </a:solidFill>
                <a:latin typeface="Arial Narrow"/>
                <a:cs typeface="Arial Narrow"/>
              </a:rPr>
              <a:t>ООО</a:t>
            </a:r>
            <a:endParaRPr sz="2100">
              <a:latin typeface="Arial Narrow"/>
              <a:cs typeface="Arial Narrow"/>
            </a:endParaRPr>
          </a:p>
          <a:p>
            <a:pPr marL="407699" indent="-304869">
              <a:buFont typeface="Wingdings"/>
              <a:buChar char=""/>
              <a:tabLst>
                <a:tab pos="407699" algn="l"/>
                <a:tab pos="408423" algn="l"/>
              </a:tabLst>
            </a:pP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отдельно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описал</a:t>
            </a:r>
            <a:r>
              <a:rPr sz="2100" spc="-29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предметные</a:t>
            </a:r>
            <a:r>
              <a:rPr sz="2100" spc="-29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результаты </a:t>
            </a:r>
            <a:r>
              <a:rPr sz="2100" spc="-29" dirty="0">
                <a:solidFill>
                  <a:srgbClr val="1C2043"/>
                </a:solidFill>
                <a:latin typeface="Arial Narrow"/>
                <a:cs typeface="Arial Narrow"/>
              </a:rPr>
              <a:t>для</a:t>
            </a:r>
            <a:endParaRPr sz="2100">
              <a:latin typeface="Arial Narrow"/>
              <a:cs typeface="Arial Narrow"/>
            </a:endParaRPr>
          </a:p>
          <a:p>
            <a:pPr marL="407699"/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учебного</a:t>
            </a:r>
            <a:r>
              <a:rPr sz="2100" spc="-23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предмета</a:t>
            </a:r>
            <a:r>
              <a:rPr sz="2100" spc="-17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«История»</a:t>
            </a:r>
            <a:r>
              <a:rPr sz="2100" spc="-6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и</a:t>
            </a:r>
            <a:r>
              <a:rPr sz="2100" spc="-29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учебных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 курсов</a:t>
            </a:r>
            <a:endParaRPr sz="2100">
              <a:latin typeface="Arial Narrow"/>
              <a:cs typeface="Arial Narrow"/>
            </a:endParaRPr>
          </a:p>
          <a:p>
            <a:pPr marL="407699"/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«История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России»</a:t>
            </a:r>
            <a:r>
              <a:rPr sz="2100" spc="-29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и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«Всеобщая</a:t>
            </a:r>
            <a:r>
              <a:rPr sz="2100" spc="23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история».</a:t>
            </a:r>
            <a:endParaRPr sz="2100">
              <a:latin typeface="Arial Narrow"/>
              <a:cs typeface="Arial Narrow"/>
            </a:endParaRPr>
          </a:p>
          <a:p>
            <a:pPr marL="407699" marR="215074" indent="-304145">
              <a:buFont typeface="Wingdings"/>
              <a:buChar char=""/>
              <a:tabLst>
                <a:tab pos="407699" algn="l"/>
                <a:tab pos="408423" algn="l"/>
              </a:tabLst>
            </a:pP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установил</a:t>
            </a:r>
            <a:r>
              <a:rPr sz="2100" spc="-29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требования</a:t>
            </a:r>
            <a:r>
              <a:rPr sz="2100" spc="17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к</a:t>
            </a:r>
            <a:r>
              <a:rPr sz="2100" spc="-29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предметным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результатам</a:t>
            </a:r>
            <a:r>
              <a:rPr sz="2100" spc="-6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при</a:t>
            </a:r>
            <a:r>
              <a:rPr sz="2100" spc="-34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углубленном</a:t>
            </a:r>
            <a:r>
              <a:rPr sz="2100" spc="-4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изучении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отдельных</a:t>
            </a:r>
            <a:r>
              <a:rPr sz="2100" spc="-34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учебных</a:t>
            </a:r>
            <a:r>
              <a:rPr sz="2100" spc="-23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предметов: 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«Математика»,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включая</a:t>
            </a:r>
            <a:r>
              <a:rPr sz="2100" spc="-23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курсы</a:t>
            </a:r>
            <a:r>
              <a:rPr sz="2100" spc="-34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«Алгебра»,</a:t>
            </a:r>
            <a:r>
              <a:rPr sz="2100" spc="17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«Геометрия»,</a:t>
            </a:r>
            <a:endParaRPr sz="2100">
              <a:latin typeface="Arial Narrow"/>
              <a:cs typeface="Arial Narrow"/>
            </a:endParaRPr>
          </a:p>
          <a:p>
            <a:pPr marL="407699">
              <a:spcBef>
                <a:spcPts val="6"/>
              </a:spcBef>
            </a:pP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«Вероятность</a:t>
            </a:r>
            <a:r>
              <a:rPr sz="2100" spc="-17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и</a:t>
            </a:r>
            <a:r>
              <a:rPr sz="2100" spc="-46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статистика»;</a:t>
            </a:r>
            <a:r>
              <a:rPr sz="2100" spc="-17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«Информатика»;</a:t>
            </a:r>
            <a:endParaRPr sz="2100">
              <a:latin typeface="Arial Narrow"/>
              <a:cs typeface="Arial Narrow"/>
            </a:endParaRPr>
          </a:p>
          <a:p>
            <a:pPr marL="407699"/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«Физика»; «Химия»;</a:t>
            </a:r>
            <a:r>
              <a:rPr sz="2100" spc="-4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«Биология».</a:t>
            </a:r>
            <a:endParaRPr sz="2100">
              <a:latin typeface="Arial Narrow"/>
              <a:cs typeface="Arial Narrow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253800" y="6376846"/>
            <a:ext cx="6851202" cy="877795"/>
          </a:xfrm>
          <a:prstGeom prst="rect">
            <a:avLst/>
          </a:prstGeom>
          <a:solidFill>
            <a:srgbClr val="F3F3F3"/>
          </a:solidFill>
          <a:ln w="28575">
            <a:solidFill>
              <a:srgbClr val="043C56"/>
            </a:solidFill>
          </a:ln>
        </p:spPr>
        <p:txBody>
          <a:bodyPr vert="horz" wrap="square" lIns="0" tIns="46346" rIns="0" bIns="0" rtlCol="0">
            <a:spAutoFit/>
          </a:bodyPr>
          <a:lstStyle/>
          <a:p>
            <a:pPr marL="103554" marR="451148">
              <a:spcBef>
                <a:spcPts val="365"/>
              </a:spcBef>
            </a:pPr>
            <a:r>
              <a:rPr spc="-11" dirty="0">
                <a:solidFill>
                  <a:srgbClr val="1C2043"/>
                </a:solidFill>
                <a:latin typeface="Arial Narrow"/>
                <a:cs typeface="Arial Narrow"/>
              </a:rPr>
              <a:t>Предметные</a:t>
            </a:r>
            <a:r>
              <a:rPr spc="-46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pc="-11" dirty="0">
                <a:solidFill>
                  <a:srgbClr val="1C2043"/>
                </a:solidFill>
                <a:latin typeface="Arial Narrow"/>
                <a:cs typeface="Arial Narrow"/>
              </a:rPr>
              <a:t>результаты</a:t>
            </a:r>
            <a:r>
              <a:rPr spc="-29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dirty="0">
                <a:solidFill>
                  <a:srgbClr val="1C2043"/>
                </a:solidFill>
                <a:latin typeface="Arial Narrow"/>
                <a:cs typeface="Arial Narrow"/>
              </a:rPr>
              <a:t>в новых</a:t>
            </a:r>
            <a:r>
              <a:rPr spc="-6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dirty="0">
                <a:solidFill>
                  <a:srgbClr val="1C2043"/>
                </a:solidFill>
                <a:latin typeface="Arial Narrow"/>
                <a:cs typeface="Arial Narrow"/>
              </a:rPr>
              <a:t>ФГОС</a:t>
            </a:r>
            <a:r>
              <a:rPr spc="34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dirty="0">
                <a:solidFill>
                  <a:srgbClr val="1C2043"/>
                </a:solidFill>
                <a:latin typeface="Arial Narrow"/>
                <a:cs typeface="Arial Narrow"/>
              </a:rPr>
              <a:t>не</a:t>
            </a:r>
            <a:r>
              <a:rPr spc="-6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pc="-11" dirty="0">
                <a:solidFill>
                  <a:srgbClr val="1C2043"/>
                </a:solidFill>
                <a:latin typeface="Arial Narrow"/>
                <a:cs typeface="Arial Narrow"/>
              </a:rPr>
              <a:t>согласовываются</a:t>
            </a:r>
            <a:r>
              <a:rPr spc="-29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pc="-57" dirty="0">
                <a:solidFill>
                  <a:srgbClr val="1C2043"/>
                </a:solidFill>
                <a:latin typeface="Arial Narrow"/>
                <a:cs typeface="Arial Narrow"/>
              </a:rPr>
              <a:t>с </a:t>
            </a:r>
            <a:r>
              <a:rPr spc="-11" dirty="0">
                <a:solidFill>
                  <a:srgbClr val="1C2043"/>
                </a:solidFill>
                <a:latin typeface="Arial Narrow"/>
                <a:cs typeface="Arial Narrow"/>
              </a:rPr>
              <a:t>требованиями</a:t>
            </a:r>
            <a:r>
              <a:rPr spc="-34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dirty="0">
                <a:solidFill>
                  <a:srgbClr val="1C2043"/>
                </a:solidFill>
                <a:latin typeface="Arial Narrow"/>
                <a:cs typeface="Arial Narrow"/>
              </a:rPr>
              <a:t>концепций</a:t>
            </a:r>
            <a:r>
              <a:rPr spc="-17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pc="-11" dirty="0">
                <a:solidFill>
                  <a:srgbClr val="1C2043"/>
                </a:solidFill>
                <a:latin typeface="Arial Narrow"/>
                <a:cs typeface="Arial Narrow"/>
              </a:rPr>
              <a:t>преподавания</a:t>
            </a:r>
            <a:r>
              <a:rPr spc="-46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dirty="0">
                <a:solidFill>
                  <a:srgbClr val="1C2043"/>
                </a:solidFill>
                <a:latin typeface="Arial Narrow"/>
                <a:cs typeface="Arial Narrow"/>
              </a:rPr>
              <a:t>физики,</a:t>
            </a:r>
            <a:r>
              <a:rPr spc="-17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pc="-11" dirty="0">
                <a:solidFill>
                  <a:srgbClr val="1C2043"/>
                </a:solidFill>
                <a:latin typeface="Arial Narrow"/>
                <a:cs typeface="Arial Narrow"/>
              </a:rPr>
              <a:t>астрономии,</a:t>
            </a:r>
            <a:r>
              <a:rPr spc="-46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pc="-11" dirty="0">
                <a:solidFill>
                  <a:srgbClr val="1C2043"/>
                </a:solidFill>
                <a:latin typeface="Arial Narrow"/>
                <a:cs typeface="Arial Narrow"/>
              </a:rPr>
              <a:t>химии, </a:t>
            </a:r>
            <a:r>
              <a:rPr dirty="0">
                <a:solidFill>
                  <a:srgbClr val="1C2043"/>
                </a:solidFill>
                <a:latin typeface="Arial Narrow"/>
                <a:cs typeface="Arial Narrow"/>
              </a:rPr>
              <a:t>истории</a:t>
            </a:r>
            <a:r>
              <a:rPr spc="-57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pc="-11" dirty="0">
                <a:solidFill>
                  <a:srgbClr val="1C2043"/>
                </a:solidFill>
                <a:latin typeface="Arial Narrow"/>
                <a:cs typeface="Arial Narrow"/>
              </a:rPr>
              <a:t>России</a:t>
            </a:r>
            <a:endParaRPr>
              <a:latin typeface="Arial Narrow"/>
              <a:cs typeface="Arial Narrow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01225" y="6518950"/>
            <a:ext cx="701754" cy="661194"/>
            <a:chOff x="343090" y="5916358"/>
            <a:chExt cx="600075" cy="600075"/>
          </a:xfrm>
        </p:grpSpPr>
        <p:sp>
          <p:nvSpPr>
            <p:cNvPr id="18" name="object 18"/>
            <p:cNvSpPr/>
            <p:nvPr/>
          </p:nvSpPr>
          <p:spPr>
            <a:xfrm>
              <a:off x="357377" y="5930646"/>
              <a:ext cx="571500" cy="571500"/>
            </a:xfrm>
            <a:custGeom>
              <a:avLst/>
              <a:gdLst/>
              <a:ahLst/>
              <a:cxnLst/>
              <a:rect l="l" t="t" r="r" b="b"/>
              <a:pathLst>
                <a:path w="571500" h="571500">
                  <a:moveTo>
                    <a:pt x="285750" y="0"/>
                  </a:moveTo>
                  <a:lnTo>
                    <a:pt x="239401" y="3740"/>
                  </a:lnTo>
                  <a:lnTo>
                    <a:pt x="195432" y="14568"/>
                  </a:lnTo>
                  <a:lnTo>
                    <a:pt x="154433" y="31895"/>
                  </a:lnTo>
                  <a:lnTo>
                    <a:pt x="116991" y="55134"/>
                  </a:lnTo>
                  <a:lnTo>
                    <a:pt x="83696" y="83696"/>
                  </a:lnTo>
                  <a:lnTo>
                    <a:pt x="55134" y="116991"/>
                  </a:lnTo>
                  <a:lnTo>
                    <a:pt x="31895" y="154433"/>
                  </a:lnTo>
                  <a:lnTo>
                    <a:pt x="14568" y="195432"/>
                  </a:lnTo>
                  <a:lnTo>
                    <a:pt x="3740" y="239401"/>
                  </a:lnTo>
                  <a:lnTo>
                    <a:pt x="0" y="285749"/>
                  </a:lnTo>
                  <a:lnTo>
                    <a:pt x="3740" y="332098"/>
                  </a:lnTo>
                  <a:lnTo>
                    <a:pt x="14568" y="376067"/>
                  </a:lnTo>
                  <a:lnTo>
                    <a:pt x="31895" y="417066"/>
                  </a:lnTo>
                  <a:lnTo>
                    <a:pt x="55134" y="454508"/>
                  </a:lnTo>
                  <a:lnTo>
                    <a:pt x="83696" y="487803"/>
                  </a:lnTo>
                  <a:lnTo>
                    <a:pt x="116991" y="516365"/>
                  </a:lnTo>
                  <a:lnTo>
                    <a:pt x="154433" y="539604"/>
                  </a:lnTo>
                  <a:lnTo>
                    <a:pt x="195432" y="556931"/>
                  </a:lnTo>
                  <a:lnTo>
                    <a:pt x="239401" y="567759"/>
                  </a:lnTo>
                  <a:lnTo>
                    <a:pt x="285750" y="571499"/>
                  </a:lnTo>
                  <a:lnTo>
                    <a:pt x="332098" y="567759"/>
                  </a:lnTo>
                  <a:lnTo>
                    <a:pt x="376067" y="556931"/>
                  </a:lnTo>
                  <a:lnTo>
                    <a:pt x="417066" y="539604"/>
                  </a:lnTo>
                  <a:lnTo>
                    <a:pt x="454508" y="516365"/>
                  </a:lnTo>
                  <a:lnTo>
                    <a:pt x="487803" y="487803"/>
                  </a:lnTo>
                  <a:lnTo>
                    <a:pt x="516365" y="454508"/>
                  </a:lnTo>
                  <a:lnTo>
                    <a:pt x="539604" y="417066"/>
                  </a:lnTo>
                  <a:lnTo>
                    <a:pt x="556931" y="376067"/>
                  </a:lnTo>
                  <a:lnTo>
                    <a:pt x="567759" y="332098"/>
                  </a:lnTo>
                  <a:lnTo>
                    <a:pt x="571500" y="285749"/>
                  </a:lnTo>
                  <a:lnTo>
                    <a:pt x="567759" y="239401"/>
                  </a:lnTo>
                  <a:lnTo>
                    <a:pt x="556931" y="195432"/>
                  </a:lnTo>
                  <a:lnTo>
                    <a:pt x="539604" y="154433"/>
                  </a:lnTo>
                  <a:lnTo>
                    <a:pt x="516365" y="116991"/>
                  </a:lnTo>
                  <a:lnTo>
                    <a:pt x="487803" y="83696"/>
                  </a:lnTo>
                  <a:lnTo>
                    <a:pt x="454508" y="55134"/>
                  </a:lnTo>
                  <a:lnTo>
                    <a:pt x="417066" y="31895"/>
                  </a:lnTo>
                  <a:lnTo>
                    <a:pt x="376067" y="14568"/>
                  </a:lnTo>
                  <a:lnTo>
                    <a:pt x="332098" y="3740"/>
                  </a:lnTo>
                  <a:lnTo>
                    <a:pt x="285750" y="0"/>
                  </a:lnTo>
                  <a:close/>
                </a:path>
              </a:pathLst>
            </a:custGeom>
            <a:solidFill>
              <a:srgbClr val="043C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57377" y="5930646"/>
              <a:ext cx="571500" cy="571500"/>
            </a:xfrm>
            <a:custGeom>
              <a:avLst/>
              <a:gdLst/>
              <a:ahLst/>
              <a:cxnLst/>
              <a:rect l="l" t="t" r="r" b="b"/>
              <a:pathLst>
                <a:path w="571500" h="571500">
                  <a:moveTo>
                    <a:pt x="0" y="285749"/>
                  </a:moveTo>
                  <a:lnTo>
                    <a:pt x="3740" y="239401"/>
                  </a:lnTo>
                  <a:lnTo>
                    <a:pt x="14568" y="195432"/>
                  </a:lnTo>
                  <a:lnTo>
                    <a:pt x="31895" y="154433"/>
                  </a:lnTo>
                  <a:lnTo>
                    <a:pt x="55134" y="116991"/>
                  </a:lnTo>
                  <a:lnTo>
                    <a:pt x="83696" y="83696"/>
                  </a:lnTo>
                  <a:lnTo>
                    <a:pt x="116991" y="55134"/>
                  </a:lnTo>
                  <a:lnTo>
                    <a:pt x="154433" y="31895"/>
                  </a:lnTo>
                  <a:lnTo>
                    <a:pt x="195432" y="14568"/>
                  </a:lnTo>
                  <a:lnTo>
                    <a:pt x="239401" y="3740"/>
                  </a:lnTo>
                  <a:lnTo>
                    <a:pt x="285750" y="0"/>
                  </a:lnTo>
                  <a:lnTo>
                    <a:pt x="332098" y="3740"/>
                  </a:lnTo>
                  <a:lnTo>
                    <a:pt x="376067" y="14568"/>
                  </a:lnTo>
                  <a:lnTo>
                    <a:pt x="417066" y="31895"/>
                  </a:lnTo>
                  <a:lnTo>
                    <a:pt x="454508" y="55134"/>
                  </a:lnTo>
                  <a:lnTo>
                    <a:pt x="487803" y="83696"/>
                  </a:lnTo>
                  <a:lnTo>
                    <a:pt x="516365" y="116991"/>
                  </a:lnTo>
                  <a:lnTo>
                    <a:pt x="539604" y="154433"/>
                  </a:lnTo>
                  <a:lnTo>
                    <a:pt x="556931" y="195432"/>
                  </a:lnTo>
                  <a:lnTo>
                    <a:pt x="567759" y="239401"/>
                  </a:lnTo>
                  <a:lnTo>
                    <a:pt x="571500" y="285749"/>
                  </a:lnTo>
                  <a:lnTo>
                    <a:pt x="567759" y="332098"/>
                  </a:lnTo>
                  <a:lnTo>
                    <a:pt x="556931" y="376067"/>
                  </a:lnTo>
                  <a:lnTo>
                    <a:pt x="539604" y="417066"/>
                  </a:lnTo>
                  <a:lnTo>
                    <a:pt x="516365" y="454508"/>
                  </a:lnTo>
                  <a:lnTo>
                    <a:pt x="487803" y="487803"/>
                  </a:lnTo>
                  <a:lnTo>
                    <a:pt x="454508" y="516365"/>
                  </a:lnTo>
                  <a:lnTo>
                    <a:pt x="417066" y="539604"/>
                  </a:lnTo>
                  <a:lnTo>
                    <a:pt x="376067" y="556931"/>
                  </a:lnTo>
                  <a:lnTo>
                    <a:pt x="332098" y="567759"/>
                  </a:lnTo>
                  <a:lnTo>
                    <a:pt x="285750" y="571499"/>
                  </a:lnTo>
                  <a:lnTo>
                    <a:pt x="239401" y="567759"/>
                  </a:lnTo>
                  <a:lnTo>
                    <a:pt x="195432" y="556931"/>
                  </a:lnTo>
                  <a:lnTo>
                    <a:pt x="154433" y="539604"/>
                  </a:lnTo>
                  <a:lnTo>
                    <a:pt x="116991" y="516365"/>
                  </a:lnTo>
                  <a:lnTo>
                    <a:pt x="83696" y="487803"/>
                  </a:lnTo>
                  <a:lnTo>
                    <a:pt x="55134" y="454508"/>
                  </a:lnTo>
                  <a:lnTo>
                    <a:pt x="31895" y="417066"/>
                  </a:lnTo>
                  <a:lnTo>
                    <a:pt x="14568" y="376067"/>
                  </a:lnTo>
                  <a:lnTo>
                    <a:pt x="3740" y="332098"/>
                  </a:lnTo>
                  <a:lnTo>
                    <a:pt x="0" y="285749"/>
                  </a:lnTo>
                  <a:close/>
                </a:path>
              </a:pathLst>
            </a:custGeom>
            <a:ln w="28575">
              <a:solidFill>
                <a:srgbClr val="032A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691982" y="6668975"/>
            <a:ext cx="119558" cy="337790"/>
          </a:xfrm>
          <a:prstGeom prst="rect">
            <a:avLst/>
          </a:prstGeom>
        </p:spPr>
        <p:txBody>
          <a:bodyPr vert="horz" wrap="square" lIns="0" tIns="14483" rIns="0" bIns="0" rtlCol="0">
            <a:spAutoFit/>
          </a:bodyPr>
          <a:lstStyle/>
          <a:p>
            <a:pPr marL="14483">
              <a:spcBef>
                <a:spcPts val="114"/>
              </a:spcBef>
            </a:pPr>
            <a:r>
              <a:rPr sz="2100" dirty="0">
                <a:solidFill>
                  <a:srgbClr val="F3F3F3"/>
                </a:solidFill>
                <a:latin typeface="Arial Black"/>
                <a:cs typeface="Arial Black"/>
              </a:rPr>
              <a:t>!</a:t>
            </a:r>
            <a:endParaRPr sz="2100"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1532365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693400" cy="75565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3F3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358842" y="186393"/>
            <a:ext cx="912652" cy="381323"/>
          </a:xfrm>
          <a:custGeom>
            <a:avLst/>
            <a:gdLst/>
            <a:ahLst/>
            <a:cxnLst/>
            <a:rect l="l" t="t" r="r" b="b"/>
            <a:pathLst>
              <a:path w="780415" h="346075">
                <a:moveTo>
                  <a:pt x="252983" y="0"/>
                </a:moveTo>
                <a:lnTo>
                  <a:pt x="0" y="345947"/>
                </a:lnTo>
                <a:lnTo>
                  <a:pt x="780287" y="345947"/>
                </a:lnTo>
                <a:lnTo>
                  <a:pt x="252983" y="0"/>
                </a:lnTo>
                <a:close/>
              </a:path>
            </a:pathLst>
          </a:custGeom>
          <a:solidFill>
            <a:srgbClr val="1C204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" y="0"/>
            <a:ext cx="8271790" cy="1949997"/>
            <a:chOff x="0" y="0"/>
            <a:chExt cx="7073265" cy="1769745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6756400" cy="1769745"/>
            </a:xfrm>
            <a:custGeom>
              <a:avLst/>
              <a:gdLst/>
              <a:ahLst/>
              <a:cxnLst/>
              <a:rect l="l" t="t" r="r" b="b"/>
              <a:pathLst>
                <a:path w="6756400" h="1769745">
                  <a:moveTo>
                    <a:pt x="6755892" y="0"/>
                  </a:moveTo>
                  <a:lnTo>
                    <a:pt x="5434584" y="0"/>
                  </a:lnTo>
                  <a:lnTo>
                    <a:pt x="5428488" y="0"/>
                  </a:lnTo>
                  <a:lnTo>
                    <a:pt x="0" y="0"/>
                  </a:lnTo>
                  <a:lnTo>
                    <a:pt x="0" y="1769364"/>
                  </a:lnTo>
                  <a:lnTo>
                    <a:pt x="5428488" y="1769364"/>
                  </a:lnTo>
                  <a:lnTo>
                    <a:pt x="5434584" y="1769364"/>
                  </a:lnTo>
                  <a:lnTo>
                    <a:pt x="5434584" y="1761248"/>
                  </a:lnTo>
                  <a:lnTo>
                    <a:pt x="6755892" y="0"/>
                  </a:lnTo>
                  <a:close/>
                </a:path>
              </a:pathLst>
            </a:custGeom>
            <a:solidFill>
              <a:srgbClr val="5DC9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507491"/>
              <a:ext cx="7073265" cy="1030605"/>
            </a:xfrm>
            <a:custGeom>
              <a:avLst/>
              <a:gdLst/>
              <a:ahLst/>
              <a:cxnLst/>
              <a:rect l="l" t="t" r="r" b="b"/>
              <a:pathLst>
                <a:path w="7073265" h="1030605">
                  <a:moveTo>
                    <a:pt x="7072884" y="0"/>
                  </a:moveTo>
                  <a:lnTo>
                    <a:pt x="6303264" y="0"/>
                  </a:lnTo>
                  <a:lnTo>
                    <a:pt x="6300216" y="0"/>
                  </a:lnTo>
                  <a:lnTo>
                    <a:pt x="0" y="0"/>
                  </a:lnTo>
                  <a:lnTo>
                    <a:pt x="0" y="1030224"/>
                  </a:lnTo>
                  <a:lnTo>
                    <a:pt x="6300216" y="1030224"/>
                  </a:lnTo>
                  <a:lnTo>
                    <a:pt x="6303264" y="1030224"/>
                  </a:lnTo>
                  <a:lnTo>
                    <a:pt x="6303264" y="1026160"/>
                  </a:lnTo>
                  <a:lnTo>
                    <a:pt x="7072884" y="0"/>
                  </a:lnTo>
                  <a:close/>
                </a:path>
              </a:pathLst>
            </a:custGeom>
            <a:solidFill>
              <a:srgbClr val="043C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8123420" y="7269352"/>
            <a:ext cx="461895" cy="193111"/>
          </a:xfrm>
          <a:custGeom>
            <a:avLst/>
            <a:gdLst/>
            <a:ahLst/>
            <a:cxnLst/>
            <a:rect l="l" t="t" r="r" b="b"/>
            <a:pathLst>
              <a:path w="394970" h="175259">
                <a:moveTo>
                  <a:pt x="394715" y="0"/>
                </a:moveTo>
                <a:lnTo>
                  <a:pt x="0" y="0"/>
                </a:lnTo>
                <a:lnTo>
                  <a:pt x="266700" y="175259"/>
                </a:lnTo>
                <a:lnTo>
                  <a:pt x="394715" y="0"/>
                </a:lnTo>
                <a:close/>
              </a:path>
            </a:pathLst>
          </a:custGeom>
          <a:solidFill>
            <a:srgbClr val="D26E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8126984" y="6570796"/>
            <a:ext cx="2566416" cy="985843"/>
            <a:chOff x="6949440" y="5963411"/>
            <a:chExt cx="2194560" cy="894715"/>
          </a:xfrm>
        </p:grpSpPr>
        <p:sp>
          <p:nvSpPr>
            <p:cNvPr id="9" name="object 9"/>
            <p:cNvSpPr/>
            <p:nvPr/>
          </p:nvSpPr>
          <p:spPr>
            <a:xfrm>
              <a:off x="7106412" y="5963411"/>
              <a:ext cx="2037714" cy="894715"/>
            </a:xfrm>
            <a:custGeom>
              <a:avLst/>
              <a:gdLst/>
              <a:ahLst/>
              <a:cxnLst/>
              <a:rect l="l" t="t" r="r" b="b"/>
              <a:pathLst>
                <a:path w="2037715" h="894715">
                  <a:moveTo>
                    <a:pt x="2037575" y="0"/>
                  </a:moveTo>
                  <a:lnTo>
                    <a:pt x="670560" y="0"/>
                  </a:lnTo>
                  <a:lnTo>
                    <a:pt x="669036" y="0"/>
                  </a:lnTo>
                  <a:lnTo>
                    <a:pt x="669036" y="2044"/>
                  </a:lnTo>
                  <a:lnTo>
                    <a:pt x="0" y="894588"/>
                  </a:lnTo>
                  <a:lnTo>
                    <a:pt x="669036" y="894588"/>
                  </a:lnTo>
                  <a:lnTo>
                    <a:pt x="670560" y="894588"/>
                  </a:lnTo>
                  <a:lnTo>
                    <a:pt x="2037575" y="894588"/>
                  </a:lnTo>
                  <a:lnTo>
                    <a:pt x="2037575" y="0"/>
                  </a:lnTo>
                  <a:close/>
                </a:path>
              </a:pathLst>
            </a:custGeom>
            <a:solidFill>
              <a:srgbClr val="5DC9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949440" y="6195059"/>
              <a:ext cx="2194560" cy="407034"/>
            </a:xfrm>
            <a:custGeom>
              <a:avLst/>
              <a:gdLst/>
              <a:ahLst/>
              <a:cxnLst/>
              <a:rect l="l" t="t" r="r" b="b"/>
              <a:pathLst>
                <a:path w="2194559" h="407034">
                  <a:moveTo>
                    <a:pt x="2194560" y="0"/>
                  </a:moveTo>
                  <a:lnTo>
                    <a:pt x="304800" y="0"/>
                  </a:lnTo>
                  <a:lnTo>
                    <a:pt x="298704" y="0"/>
                  </a:lnTo>
                  <a:lnTo>
                    <a:pt x="298704" y="8140"/>
                  </a:lnTo>
                  <a:lnTo>
                    <a:pt x="0" y="406908"/>
                  </a:lnTo>
                  <a:lnTo>
                    <a:pt x="298704" y="406908"/>
                  </a:lnTo>
                  <a:lnTo>
                    <a:pt x="304800" y="406908"/>
                  </a:lnTo>
                  <a:lnTo>
                    <a:pt x="2194560" y="406908"/>
                  </a:lnTo>
                  <a:lnTo>
                    <a:pt x="2194560" y="0"/>
                  </a:lnTo>
                  <a:close/>
                </a:path>
              </a:pathLst>
            </a:custGeom>
            <a:solidFill>
              <a:srgbClr val="FFCA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044507" y="951279"/>
            <a:ext cx="5590272" cy="723242"/>
          </a:xfrm>
          <a:prstGeom prst="rect">
            <a:avLst/>
          </a:prstGeom>
        </p:spPr>
        <p:txBody>
          <a:bodyPr vert="horz" wrap="square" lIns="0" tIns="15207" rIns="0" bIns="0" rtlCol="0">
            <a:spAutoFit/>
          </a:bodyPr>
          <a:lstStyle/>
          <a:p>
            <a:pPr marL="14483">
              <a:spcBef>
                <a:spcPts val="120"/>
              </a:spcBef>
            </a:pPr>
            <a:r>
              <a:rPr sz="2300" dirty="0">
                <a:solidFill>
                  <a:srgbClr val="F3F3F3"/>
                </a:solidFill>
              </a:rPr>
              <a:t>Изменения</a:t>
            </a:r>
            <a:r>
              <a:rPr sz="2300" spc="-57" dirty="0">
                <a:solidFill>
                  <a:srgbClr val="F3F3F3"/>
                </a:solidFill>
              </a:rPr>
              <a:t> </a:t>
            </a:r>
            <a:r>
              <a:rPr sz="2300" dirty="0">
                <a:solidFill>
                  <a:srgbClr val="F3F3F3"/>
                </a:solidFill>
              </a:rPr>
              <a:t>в обновленных</a:t>
            </a:r>
            <a:r>
              <a:rPr sz="2300" spc="-63" dirty="0">
                <a:solidFill>
                  <a:srgbClr val="F3F3F3"/>
                </a:solidFill>
              </a:rPr>
              <a:t> </a:t>
            </a:r>
            <a:r>
              <a:rPr sz="2300" dirty="0">
                <a:solidFill>
                  <a:srgbClr val="F3F3F3"/>
                </a:solidFill>
              </a:rPr>
              <a:t>ФГОС</a:t>
            </a:r>
            <a:r>
              <a:rPr sz="2300" spc="-11" dirty="0">
                <a:solidFill>
                  <a:srgbClr val="F3F3F3"/>
                </a:solidFill>
              </a:rPr>
              <a:t> </a:t>
            </a:r>
            <a:r>
              <a:rPr sz="2300" dirty="0">
                <a:solidFill>
                  <a:srgbClr val="F3F3F3"/>
                </a:solidFill>
              </a:rPr>
              <a:t>НОО</a:t>
            </a:r>
            <a:r>
              <a:rPr sz="2300" spc="-29" dirty="0">
                <a:solidFill>
                  <a:srgbClr val="F3F3F3"/>
                </a:solidFill>
              </a:rPr>
              <a:t> </a:t>
            </a:r>
            <a:r>
              <a:rPr sz="2300" dirty="0">
                <a:solidFill>
                  <a:srgbClr val="F3F3F3"/>
                </a:solidFill>
              </a:rPr>
              <a:t>и </a:t>
            </a:r>
            <a:r>
              <a:rPr sz="2300" spc="-29" dirty="0">
                <a:solidFill>
                  <a:srgbClr val="F3F3F3"/>
                </a:solidFill>
              </a:rPr>
              <a:t>ООО</a:t>
            </a:r>
            <a:endParaRPr sz="2300"/>
          </a:p>
        </p:txBody>
      </p:sp>
      <p:sp>
        <p:nvSpPr>
          <p:cNvPr id="12" name="object 12"/>
          <p:cNvSpPr/>
          <p:nvPr/>
        </p:nvSpPr>
        <p:spPr>
          <a:xfrm>
            <a:off x="334169" y="2135131"/>
            <a:ext cx="4846189" cy="1014530"/>
          </a:xfrm>
          <a:custGeom>
            <a:avLst/>
            <a:gdLst/>
            <a:ahLst/>
            <a:cxnLst/>
            <a:rect l="l" t="t" r="r" b="b"/>
            <a:pathLst>
              <a:path w="4144010" h="920750">
                <a:moveTo>
                  <a:pt x="0" y="920496"/>
                </a:moveTo>
                <a:lnTo>
                  <a:pt x="4143755" y="920496"/>
                </a:lnTo>
                <a:lnTo>
                  <a:pt x="4143755" y="0"/>
                </a:lnTo>
                <a:lnTo>
                  <a:pt x="0" y="0"/>
                </a:lnTo>
                <a:lnTo>
                  <a:pt x="0" y="920496"/>
                </a:lnTo>
                <a:close/>
              </a:path>
            </a:pathLst>
          </a:custGeom>
          <a:ln w="28574">
            <a:solidFill>
              <a:srgbClr val="04364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50877" y="2150874"/>
            <a:ext cx="4812773" cy="916976"/>
          </a:xfrm>
          <a:prstGeom prst="rect">
            <a:avLst/>
          </a:prstGeom>
          <a:solidFill>
            <a:srgbClr val="F3F3F3"/>
          </a:solidFill>
        </p:spPr>
        <p:txBody>
          <a:bodyPr vert="horz" wrap="square" lIns="0" tIns="57208" rIns="0" bIns="0" rtlCol="0">
            <a:spAutoFit/>
          </a:bodyPr>
          <a:lstStyle/>
          <a:p>
            <a:pPr algn="ctr">
              <a:lnSpc>
                <a:spcPts val="2292"/>
              </a:lnSpc>
              <a:spcBef>
                <a:spcPts val="450"/>
              </a:spcBef>
            </a:pPr>
            <a:r>
              <a:rPr sz="2100" b="1" dirty="0">
                <a:solidFill>
                  <a:srgbClr val="1C2043"/>
                </a:solidFill>
                <a:latin typeface="Arial Narrow"/>
                <a:cs typeface="Arial Narrow"/>
              </a:rPr>
              <a:t>Личностные</a:t>
            </a:r>
            <a:r>
              <a:rPr sz="2100" b="1" spc="-34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b="1" spc="-11" dirty="0">
                <a:solidFill>
                  <a:srgbClr val="1C2043"/>
                </a:solidFill>
                <a:latin typeface="Arial Narrow"/>
                <a:cs typeface="Arial Narrow"/>
              </a:rPr>
              <a:t>результаты</a:t>
            </a:r>
            <a:endParaRPr sz="2100">
              <a:latin typeface="Arial Narrow"/>
              <a:cs typeface="Arial Narrow"/>
            </a:endParaRPr>
          </a:p>
          <a:p>
            <a:pPr marL="624945" marR="616979" algn="ctr">
              <a:lnSpc>
                <a:spcPts val="2121"/>
              </a:lnSpc>
              <a:spcBef>
                <a:spcPts val="188"/>
              </a:spcBef>
            </a:pPr>
            <a:r>
              <a:rPr sz="2100" b="1" dirty="0">
                <a:solidFill>
                  <a:srgbClr val="1C2043"/>
                </a:solidFill>
                <a:latin typeface="Arial Narrow"/>
                <a:cs typeface="Arial Narrow"/>
              </a:rPr>
              <a:t>группируются</a:t>
            </a:r>
            <a:r>
              <a:rPr sz="2100" b="1" spc="-6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b="1" dirty="0">
                <a:solidFill>
                  <a:srgbClr val="1C2043"/>
                </a:solidFill>
                <a:latin typeface="Arial Narrow"/>
                <a:cs typeface="Arial Narrow"/>
              </a:rPr>
              <a:t>по</a:t>
            </a:r>
            <a:r>
              <a:rPr sz="2100" b="1" spc="-29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b="1" spc="-11" dirty="0">
                <a:solidFill>
                  <a:srgbClr val="1C2043"/>
                </a:solidFill>
                <a:latin typeface="Arial Narrow"/>
                <a:cs typeface="Arial Narrow"/>
              </a:rPr>
              <a:t>направлениям воспитания:</a:t>
            </a:r>
            <a:endParaRPr sz="2100">
              <a:latin typeface="Arial Narrow"/>
              <a:cs typeface="Arial Narrow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34169" y="3149380"/>
            <a:ext cx="4846189" cy="2903655"/>
          </a:xfrm>
          <a:prstGeom prst="rect">
            <a:avLst/>
          </a:prstGeom>
          <a:solidFill>
            <a:srgbClr val="F9F9F9">
              <a:alpha val="90194"/>
            </a:srgbClr>
          </a:solidFill>
          <a:ln w="28575">
            <a:solidFill>
              <a:srgbClr val="043C56"/>
            </a:solidFill>
          </a:ln>
        </p:spPr>
        <p:txBody>
          <a:bodyPr vert="horz" wrap="square" lIns="0" tIns="63000" rIns="0" bIns="0" rtlCol="0">
            <a:spAutoFit/>
          </a:bodyPr>
          <a:lstStyle/>
          <a:p>
            <a:pPr marL="305593" indent="-196970">
              <a:spcBef>
                <a:spcPts val="495"/>
              </a:spcBef>
              <a:buChar char="•"/>
              <a:tabLst>
                <a:tab pos="306317" algn="l"/>
              </a:tabLst>
            </a:pP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гражданско-патриотическое;</a:t>
            </a:r>
            <a:endParaRPr sz="2100">
              <a:latin typeface="Arial Narrow"/>
              <a:cs typeface="Arial Narrow"/>
            </a:endParaRPr>
          </a:p>
          <a:p>
            <a:pPr marL="305593" indent="-196970">
              <a:spcBef>
                <a:spcPts val="11"/>
              </a:spcBef>
              <a:buChar char="•"/>
              <a:tabLst>
                <a:tab pos="306317" algn="l"/>
              </a:tabLst>
            </a:pP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духовно-нравственное;</a:t>
            </a:r>
            <a:endParaRPr sz="2100">
              <a:latin typeface="Arial Narrow"/>
              <a:cs typeface="Arial Narrow"/>
            </a:endParaRPr>
          </a:p>
          <a:p>
            <a:pPr marL="305593" indent="-196970">
              <a:spcBef>
                <a:spcPts val="17"/>
              </a:spcBef>
              <a:buChar char="•"/>
              <a:tabLst>
                <a:tab pos="306317" algn="l"/>
              </a:tabLst>
            </a:pP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эстетическое;</a:t>
            </a:r>
            <a:endParaRPr sz="2100">
              <a:latin typeface="Arial Narrow"/>
              <a:cs typeface="Arial Narrow"/>
            </a:endParaRPr>
          </a:p>
          <a:p>
            <a:pPr marL="305593" marR="398285" indent="-196970">
              <a:lnSpc>
                <a:spcPct val="85900"/>
              </a:lnSpc>
              <a:spcBef>
                <a:spcPts val="359"/>
              </a:spcBef>
              <a:buChar char="•"/>
              <a:tabLst>
                <a:tab pos="306317" algn="l"/>
              </a:tabLst>
            </a:pP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физическое</a:t>
            </a:r>
            <a:r>
              <a:rPr sz="2100" spc="-51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воспитание,</a:t>
            </a:r>
            <a:r>
              <a:rPr sz="2100" spc="-4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формирование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культуры</a:t>
            </a:r>
            <a:r>
              <a:rPr sz="2100" spc="-34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здоровья</a:t>
            </a:r>
            <a:r>
              <a:rPr sz="2100" spc="6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и</a:t>
            </a:r>
            <a:r>
              <a:rPr sz="2100" spc="-17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эмоционального благополучия;</a:t>
            </a:r>
            <a:endParaRPr sz="2100">
              <a:latin typeface="Arial Narrow"/>
              <a:cs typeface="Arial Narrow"/>
            </a:endParaRPr>
          </a:p>
          <a:p>
            <a:pPr marL="305593" indent="-196970">
              <a:spcBef>
                <a:spcPts val="11"/>
              </a:spcBef>
              <a:buChar char="•"/>
              <a:tabLst>
                <a:tab pos="306317" algn="l"/>
              </a:tabLst>
            </a:pP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трудовое;</a:t>
            </a:r>
            <a:endParaRPr sz="2100">
              <a:latin typeface="Arial Narrow"/>
              <a:cs typeface="Arial Narrow"/>
            </a:endParaRPr>
          </a:p>
          <a:p>
            <a:pPr marL="305593" indent="-196970">
              <a:spcBef>
                <a:spcPts val="17"/>
              </a:spcBef>
              <a:buChar char="•"/>
              <a:tabLst>
                <a:tab pos="306317" algn="l"/>
              </a:tabLst>
            </a:pP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экологическое;</a:t>
            </a:r>
            <a:endParaRPr sz="2100">
              <a:latin typeface="Arial Narrow"/>
              <a:cs typeface="Arial Narrow"/>
            </a:endParaRPr>
          </a:p>
          <a:p>
            <a:pPr marL="305593" indent="-196970">
              <a:spcBef>
                <a:spcPts val="11"/>
              </a:spcBef>
              <a:buChar char="•"/>
              <a:tabLst>
                <a:tab pos="306317" algn="l"/>
              </a:tabLst>
            </a:pP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ценность</a:t>
            </a:r>
            <a:r>
              <a:rPr sz="2100" spc="-4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научного</a:t>
            </a:r>
            <a:r>
              <a:rPr sz="2100" spc="-4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познания.</a:t>
            </a:r>
            <a:endParaRPr sz="2100">
              <a:latin typeface="Arial Narrow"/>
              <a:cs typeface="Arial Narrow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347590" y="2126734"/>
            <a:ext cx="5014016" cy="952259"/>
          </a:xfrm>
          <a:custGeom>
            <a:avLst/>
            <a:gdLst/>
            <a:ahLst/>
            <a:cxnLst/>
            <a:rect l="l" t="t" r="r" b="b"/>
            <a:pathLst>
              <a:path w="4287520" h="864235">
                <a:moveTo>
                  <a:pt x="0" y="864108"/>
                </a:moveTo>
                <a:lnTo>
                  <a:pt x="4287012" y="864108"/>
                </a:lnTo>
                <a:lnTo>
                  <a:pt x="4287012" y="0"/>
                </a:lnTo>
                <a:lnTo>
                  <a:pt x="0" y="0"/>
                </a:lnTo>
                <a:lnTo>
                  <a:pt x="0" y="864108"/>
                </a:lnTo>
                <a:close/>
              </a:path>
            </a:pathLst>
          </a:custGeom>
          <a:ln w="28575">
            <a:solidFill>
              <a:srgbClr val="04364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5364299" y="2142477"/>
            <a:ext cx="4980600" cy="884802"/>
          </a:xfrm>
          <a:prstGeom prst="rect">
            <a:avLst/>
          </a:prstGeom>
          <a:solidFill>
            <a:srgbClr val="F3F3F3"/>
          </a:solidFill>
        </p:spPr>
        <p:txBody>
          <a:bodyPr vert="horz" wrap="square" lIns="0" tIns="25345" rIns="0" bIns="0" rtlCol="0">
            <a:spAutoFit/>
          </a:bodyPr>
          <a:lstStyle/>
          <a:p>
            <a:pPr algn="ctr">
              <a:lnSpc>
                <a:spcPts val="2292"/>
              </a:lnSpc>
              <a:spcBef>
                <a:spcPts val="200"/>
              </a:spcBef>
            </a:pPr>
            <a:r>
              <a:rPr sz="2100" b="1" dirty="0">
                <a:solidFill>
                  <a:srgbClr val="1C2043"/>
                </a:solidFill>
                <a:latin typeface="Arial Narrow"/>
                <a:cs typeface="Arial Narrow"/>
              </a:rPr>
              <a:t>Метапредметные</a:t>
            </a:r>
            <a:r>
              <a:rPr sz="2100" b="1" spc="-51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b="1" spc="-11" dirty="0">
                <a:solidFill>
                  <a:srgbClr val="1C2043"/>
                </a:solidFill>
                <a:latin typeface="Arial Narrow"/>
                <a:cs typeface="Arial Narrow"/>
              </a:rPr>
              <a:t>результаты</a:t>
            </a:r>
            <a:endParaRPr sz="2100">
              <a:latin typeface="Arial Narrow"/>
              <a:cs typeface="Arial Narrow"/>
            </a:endParaRPr>
          </a:p>
          <a:p>
            <a:pPr marL="265040" marR="257799" algn="ctr">
              <a:lnSpc>
                <a:spcPts val="2121"/>
              </a:lnSpc>
              <a:spcBef>
                <a:spcPts val="182"/>
              </a:spcBef>
            </a:pPr>
            <a:r>
              <a:rPr sz="2100" b="1" dirty="0">
                <a:solidFill>
                  <a:srgbClr val="1C2043"/>
                </a:solidFill>
                <a:latin typeface="Arial Narrow"/>
                <a:cs typeface="Arial Narrow"/>
              </a:rPr>
              <a:t>группируются по</a:t>
            </a:r>
            <a:r>
              <a:rPr sz="2100" b="1" spc="-23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b="1" dirty="0">
                <a:solidFill>
                  <a:srgbClr val="1C2043"/>
                </a:solidFill>
                <a:latin typeface="Arial Narrow"/>
                <a:cs typeface="Arial Narrow"/>
              </a:rPr>
              <a:t>видам</a:t>
            </a:r>
            <a:r>
              <a:rPr sz="2100" b="1" spc="-11" dirty="0">
                <a:solidFill>
                  <a:srgbClr val="1C2043"/>
                </a:solidFill>
                <a:latin typeface="Arial Narrow"/>
                <a:cs typeface="Arial Narrow"/>
              </a:rPr>
              <a:t> универсальных </a:t>
            </a:r>
            <a:r>
              <a:rPr sz="2100" b="1" dirty="0">
                <a:solidFill>
                  <a:srgbClr val="1C2043"/>
                </a:solidFill>
                <a:latin typeface="Arial Narrow"/>
                <a:cs typeface="Arial Narrow"/>
              </a:rPr>
              <a:t>учебных</a:t>
            </a:r>
            <a:r>
              <a:rPr sz="2100" b="1" spc="-34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b="1" spc="-11" dirty="0">
                <a:solidFill>
                  <a:srgbClr val="1C2043"/>
                </a:solidFill>
                <a:latin typeface="Arial Narrow"/>
                <a:cs typeface="Arial Narrow"/>
              </a:rPr>
              <a:t>действий:</a:t>
            </a:r>
            <a:endParaRPr sz="2100">
              <a:latin typeface="Arial Narrow"/>
              <a:cs typeface="Arial Narrow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xfrm>
            <a:off x="7699248" y="7027545"/>
            <a:ext cx="2459482" cy="278461"/>
          </a:xfrm>
          <a:prstGeom prst="rect">
            <a:avLst/>
          </a:prstGeom>
        </p:spPr>
        <p:txBody>
          <a:bodyPr vert="horz" wrap="square" lIns="0" tIns="1448" rIns="0" bIns="0" rtlCol="0">
            <a:spAutoFit/>
          </a:bodyPr>
          <a:lstStyle/>
          <a:p>
            <a:pPr marL="25345">
              <a:spcBef>
                <a:spcPts val="11"/>
              </a:spcBef>
            </a:pPr>
            <a:fld id="{81D60167-4931-47E6-BA6A-407CBD079E47}" type="slidenum">
              <a:rPr spc="-29" dirty="0">
                <a:latin typeface="Times New Roman"/>
                <a:cs typeface="Times New Roman"/>
              </a:rPr>
              <a:pPr marL="25345">
                <a:spcBef>
                  <a:spcPts val="11"/>
                </a:spcBef>
              </a:pPr>
              <a:t>7</a:t>
            </a:fld>
            <a:endParaRPr spc="-29" dirty="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347590" y="3078855"/>
            <a:ext cx="5014016" cy="2982718"/>
          </a:xfrm>
          <a:prstGeom prst="rect">
            <a:avLst/>
          </a:prstGeom>
          <a:solidFill>
            <a:srgbClr val="F9F9F9">
              <a:alpha val="90194"/>
            </a:srgbClr>
          </a:solidFill>
          <a:ln w="28575">
            <a:solidFill>
              <a:srgbClr val="043C56"/>
            </a:solidFill>
          </a:ln>
        </p:spPr>
        <p:txBody>
          <a:bodyPr vert="horz" wrap="square" lIns="0" tIns="105002" rIns="0" bIns="0" rtlCol="0">
            <a:spAutoFit/>
          </a:bodyPr>
          <a:lstStyle/>
          <a:p>
            <a:pPr marL="305593" marR="433768" indent="-196970">
              <a:lnSpc>
                <a:spcPct val="86100"/>
              </a:lnSpc>
              <a:spcBef>
                <a:spcPts val="827"/>
              </a:spcBef>
              <a:buChar char="•"/>
              <a:tabLst>
                <a:tab pos="306317" algn="l"/>
              </a:tabLst>
            </a:pP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овладение</a:t>
            </a:r>
            <a:r>
              <a:rPr sz="2100" spc="-46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универсальными</a:t>
            </a:r>
            <a:r>
              <a:rPr sz="2100" spc="-46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учебными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познавательными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действиями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–</a:t>
            </a:r>
            <a:r>
              <a:rPr sz="2100" spc="-4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базовые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логические,</a:t>
            </a:r>
            <a:r>
              <a:rPr sz="2100" spc="-57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базовые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 исследовательские,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работа</a:t>
            </a:r>
            <a:r>
              <a:rPr sz="2100" spc="6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с</a:t>
            </a:r>
            <a:r>
              <a:rPr sz="2100" spc="-34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информацией;</a:t>
            </a:r>
            <a:endParaRPr sz="2100">
              <a:latin typeface="Arial Narrow"/>
              <a:cs typeface="Arial Narrow"/>
            </a:endParaRPr>
          </a:p>
          <a:p>
            <a:pPr marL="305593" marR="204211" indent="-196970">
              <a:lnSpc>
                <a:spcPts val="2121"/>
              </a:lnSpc>
              <a:spcBef>
                <a:spcPts val="371"/>
              </a:spcBef>
              <a:buChar char="•"/>
              <a:tabLst>
                <a:tab pos="306317" algn="l"/>
              </a:tabLst>
            </a:pP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овладение</a:t>
            </a:r>
            <a:r>
              <a:rPr sz="2100" spc="-46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универсальными</a:t>
            </a:r>
            <a:r>
              <a:rPr sz="2100" spc="-46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учебными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коммуникативными</a:t>
            </a:r>
            <a:r>
              <a:rPr sz="2100" spc="-4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действиями</a:t>
            </a:r>
            <a:r>
              <a:rPr sz="2100" spc="-6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–</a:t>
            </a:r>
            <a:r>
              <a:rPr sz="2100" spc="-23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общение,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совместная</a:t>
            </a:r>
            <a:r>
              <a:rPr sz="2100" spc="-46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деятельность;</a:t>
            </a:r>
            <a:endParaRPr sz="2100">
              <a:latin typeface="Arial Narrow"/>
              <a:cs typeface="Arial Narrow"/>
            </a:endParaRPr>
          </a:p>
          <a:p>
            <a:pPr marL="305593" marR="675636" indent="-196970">
              <a:lnSpc>
                <a:spcPct val="86200"/>
              </a:lnSpc>
              <a:spcBef>
                <a:spcPts val="325"/>
              </a:spcBef>
              <a:buChar char="•"/>
              <a:tabLst>
                <a:tab pos="306317" algn="l"/>
              </a:tabLst>
            </a:pP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овладение</a:t>
            </a:r>
            <a:r>
              <a:rPr sz="2100" spc="-46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универсальными</a:t>
            </a:r>
            <a:r>
              <a:rPr sz="2100" spc="-4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учебными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регулятивными</a:t>
            </a:r>
            <a:r>
              <a:rPr sz="2100" spc="-34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действиями</a:t>
            </a:r>
            <a:r>
              <a:rPr sz="2100" spc="-17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spc="-57" dirty="0">
                <a:solidFill>
                  <a:srgbClr val="1C2043"/>
                </a:solidFill>
                <a:latin typeface="Arial Narrow"/>
                <a:cs typeface="Arial Narrow"/>
              </a:rPr>
              <a:t>–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самоорганизация,</a:t>
            </a:r>
            <a:r>
              <a:rPr sz="2100" spc="-46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самоконтроль.</a:t>
            </a:r>
            <a:endParaRPr sz="2100">
              <a:latin typeface="Arial Narrow"/>
              <a:cs typeface="Arial Narrow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34169" y="6376846"/>
            <a:ext cx="7102200" cy="712270"/>
          </a:xfrm>
          <a:prstGeom prst="rect">
            <a:avLst/>
          </a:prstGeom>
          <a:solidFill>
            <a:srgbClr val="F3F3F3"/>
          </a:solidFill>
          <a:ln w="28575">
            <a:solidFill>
              <a:srgbClr val="5DC9D1"/>
            </a:solidFill>
          </a:ln>
        </p:spPr>
        <p:txBody>
          <a:bodyPr vert="horz" wrap="square" lIns="0" tIns="47070" rIns="0" bIns="0" rtlCol="0">
            <a:spAutoFit/>
          </a:bodyPr>
          <a:lstStyle/>
          <a:p>
            <a:pPr marL="1362858" marR="1350547" indent="168728">
              <a:spcBef>
                <a:spcPts val="371"/>
              </a:spcBef>
            </a:pP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В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обновленных</a:t>
            </a:r>
            <a:r>
              <a:rPr sz="2100" spc="23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ФГОС -</a:t>
            </a:r>
            <a:r>
              <a:rPr sz="2100" spc="-17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каждое</a:t>
            </a:r>
            <a:r>
              <a:rPr sz="2100" spc="6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из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spc="-29" dirty="0">
                <a:solidFill>
                  <a:srgbClr val="1C2043"/>
                </a:solidFill>
                <a:latin typeface="Arial Narrow"/>
                <a:cs typeface="Arial Narrow"/>
              </a:rPr>
              <a:t>УУД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содержит критерии</a:t>
            </a:r>
            <a:r>
              <a:rPr sz="2100" spc="23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dirty="0">
                <a:solidFill>
                  <a:srgbClr val="1C2043"/>
                </a:solidFill>
                <a:latin typeface="Arial Narrow"/>
                <a:cs typeface="Arial Narrow"/>
              </a:rPr>
              <a:t>их</a:t>
            </a:r>
            <a:r>
              <a:rPr sz="2100" spc="-68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2100" spc="-11" dirty="0">
                <a:solidFill>
                  <a:srgbClr val="1C2043"/>
                </a:solidFill>
                <a:latin typeface="Arial Narrow"/>
                <a:cs typeface="Arial Narrow"/>
              </a:rPr>
              <a:t>сформированности</a:t>
            </a:r>
            <a:endParaRPr sz="210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687354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500376" y="518783"/>
          <a:ext cx="9679939" cy="62610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46220"/>
                <a:gridCol w="2618104"/>
                <a:gridCol w="3015615"/>
              </a:tblGrid>
              <a:tr h="514984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650" b="1" dirty="0">
                          <a:latin typeface="Times New Roman"/>
                          <a:cs typeface="Times New Roman"/>
                        </a:rPr>
                        <a:t>Как</a:t>
                      </a:r>
                      <a:r>
                        <a:rPr sz="16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b="1" spc="-10" dirty="0">
                          <a:latin typeface="Times New Roman"/>
                          <a:cs typeface="Times New Roman"/>
                        </a:rPr>
                        <a:t>стало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463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26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650" b="1" dirty="0">
                          <a:latin typeface="Times New Roman"/>
                          <a:cs typeface="Times New Roman"/>
                        </a:rPr>
                        <a:t>Как</a:t>
                      </a:r>
                      <a:r>
                        <a:rPr sz="16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b="1" spc="-20" dirty="0">
                          <a:latin typeface="Times New Roman"/>
                          <a:cs typeface="Times New Roman"/>
                        </a:rPr>
                        <a:t>было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463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1214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650" b="1" dirty="0">
                          <a:latin typeface="Times New Roman"/>
                          <a:cs typeface="Times New Roman"/>
                        </a:rPr>
                        <a:t>Что</a:t>
                      </a:r>
                      <a:r>
                        <a:rPr sz="16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b="1" dirty="0">
                          <a:latin typeface="Times New Roman"/>
                          <a:cs typeface="Times New Roman"/>
                        </a:rPr>
                        <a:t>сделать</a:t>
                      </a:r>
                      <a:r>
                        <a:rPr sz="16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b="1" spc="-10" dirty="0">
                          <a:latin typeface="Times New Roman"/>
                          <a:cs typeface="Times New Roman"/>
                        </a:rPr>
                        <a:t>школе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463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0515"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65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ВАРИАТИВНОСТЬ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463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65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650" spc="-10" dirty="0">
                          <a:latin typeface="Times New Roman"/>
                          <a:cs typeface="Times New Roman"/>
                        </a:rPr>
                        <a:t> устанавливали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463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650" dirty="0">
                          <a:latin typeface="Times New Roman"/>
                          <a:cs typeface="Times New Roman"/>
                        </a:rPr>
                        <a:t>Введите</a:t>
                      </a:r>
                      <a:r>
                        <a:rPr sz="165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10" dirty="0">
                          <a:latin typeface="Times New Roman"/>
                          <a:cs typeface="Times New Roman"/>
                        </a:rPr>
                        <a:t>углубленное</a:t>
                      </a:r>
                      <a:r>
                        <a:rPr sz="165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10" dirty="0">
                          <a:latin typeface="Times New Roman"/>
                          <a:cs typeface="Times New Roman"/>
                        </a:rPr>
                        <a:t>изучение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463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50825">
                <a:tc>
                  <a:txBody>
                    <a:bodyPr/>
                    <a:lstStyle/>
                    <a:p>
                      <a:pPr marL="106045">
                        <a:lnSpc>
                          <a:spcPts val="1880"/>
                        </a:lnSpc>
                      </a:pPr>
                      <a:r>
                        <a:rPr sz="1650" dirty="0">
                          <a:latin typeface="Times New Roman"/>
                          <a:cs typeface="Times New Roman"/>
                        </a:rPr>
                        <a:t>Стандарты</a:t>
                      </a:r>
                      <a:r>
                        <a:rPr sz="16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10" dirty="0">
                          <a:latin typeface="Times New Roman"/>
                          <a:cs typeface="Times New Roman"/>
                        </a:rPr>
                        <a:t>обеспечивают</a:t>
                      </a:r>
                      <a:r>
                        <a:rPr sz="16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10" dirty="0">
                          <a:latin typeface="Times New Roman"/>
                          <a:cs typeface="Times New Roman"/>
                        </a:rPr>
                        <a:t>вариативность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880"/>
                        </a:lnSpc>
                      </a:pPr>
                      <a:r>
                        <a:rPr sz="1650" dirty="0">
                          <a:latin typeface="Times New Roman"/>
                          <a:cs typeface="Times New Roman"/>
                        </a:rPr>
                        <a:t>вариативность</a:t>
                      </a:r>
                      <a:r>
                        <a:rPr sz="165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10" dirty="0">
                          <a:latin typeface="Times New Roman"/>
                          <a:cs typeface="Times New Roman"/>
                        </a:rPr>
                        <a:t>программ,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880"/>
                        </a:lnSpc>
                      </a:pPr>
                      <a:r>
                        <a:rPr sz="1650" dirty="0">
                          <a:latin typeface="Times New Roman"/>
                          <a:cs typeface="Times New Roman"/>
                        </a:rPr>
                        <a:t>предметов</a:t>
                      </a:r>
                      <a:r>
                        <a:rPr sz="16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6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уровне</a:t>
                      </a:r>
                      <a:r>
                        <a:rPr sz="165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НОО</a:t>
                      </a:r>
                      <a:r>
                        <a:rPr sz="165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50" dirty="0">
                          <a:latin typeface="Times New Roman"/>
                          <a:cs typeface="Times New Roman"/>
                        </a:rPr>
                        <a:t>и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 marL="106045">
                        <a:lnSpc>
                          <a:spcPts val="1880"/>
                        </a:lnSpc>
                      </a:pPr>
                      <a:r>
                        <a:rPr sz="1650" dirty="0">
                          <a:latin typeface="Times New Roman"/>
                          <a:cs typeface="Times New Roman"/>
                        </a:rPr>
                        <a:t>содержания</a:t>
                      </a:r>
                      <a:r>
                        <a:rPr sz="16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ООП</a:t>
                      </a:r>
                      <a:r>
                        <a:rPr sz="165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65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закрепили</a:t>
                      </a:r>
                      <a:r>
                        <a:rPr sz="16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25" dirty="0">
                          <a:latin typeface="Times New Roman"/>
                          <a:cs typeface="Times New Roman"/>
                        </a:rPr>
                        <a:t>три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880"/>
                        </a:lnSpc>
                      </a:pPr>
                      <a:r>
                        <a:rPr sz="165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65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закрепляли</a:t>
                      </a:r>
                      <a:r>
                        <a:rPr sz="16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10" dirty="0">
                          <a:latin typeface="Times New Roman"/>
                          <a:cs typeface="Times New Roman"/>
                        </a:rPr>
                        <a:t>конкретные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880"/>
                        </a:lnSpc>
                      </a:pPr>
                      <a:r>
                        <a:rPr sz="1650" dirty="0">
                          <a:latin typeface="Times New Roman"/>
                          <a:cs typeface="Times New Roman"/>
                        </a:rPr>
                        <a:t>ООО,</a:t>
                      </a:r>
                      <a:r>
                        <a:rPr sz="165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если</a:t>
                      </a:r>
                      <a:r>
                        <a:rPr sz="165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есть</a:t>
                      </a:r>
                      <a:r>
                        <a:rPr sz="165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запрос</a:t>
                      </a:r>
                      <a:r>
                        <a:rPr sz="165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25" dirty="0">
                          <a:latin typeface="Times New Roman"/>
                          <a:cs typeface="Times New Roman"/>
                        </a:rPr>
                        <a:t>от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 marL="106045">
                        <a:lnSpc>
                          <a:spcPts val="1885"/>
                        </a:lnSpc>
                      </a:pPr>
                      <a:r>
                        <a:rPr sz="1650" dirty="0">
                          <a:latin typeface="Times New Roman"/>
                          <a:cs typeface="Times New Roman"/>
                        </a:rPr>
                        <a:t>способа,</a:t>
                      </a:r>
                      <a:r>
                        <a:rPr sz="16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как</a:t>
                      </a:r>
                      <a:r>
                        <a:rPr sz="165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этого</a:t>
                      </a:r>
                      <a:r>
                        <a:rPr sz="165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10" dirty="0">
                          <a:latin typeface="Times New Roman"/>
                          <a:cs typeface="Times New Roman"/>
                        </a:rPr>
                        <a:t>достичь: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885"/>
                        </a:lnSpc>
                      </a:pPr>
                      <a:r>
                        <a:rPr sz="1650" dirty="0">
                          <a:latin typeface="Times New Roman"/>
                          <a:cs typeface="Times New Roman"/>
                        </a:rPr>
                        <a:t>способы.</a:t>
                      </a:r>
                      <a:r>
                        <a:rPr sz="16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10" dirty="0">
                          <a:latin typeface="Times New Roman"/>
                          <a:cs typeface="Times New Roman"/>
                        </a:rPr>
                        <a:t>Однако</a:t>
                      </a:r>
                      <a:r>
                        <a:rPr sz="16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20" dirty="0">
                          <a:latin typeface="Times New Roman"/>
                          <a:cs typeface="Times New Roman"/>
                        </a:rPr>
                        <a:t>школа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885"/>
                        </a:lnSpc>
                      </a:pPr>
                      <a:r>
                        <a:rPr sz="1650" spc="-10" dirty="0">
                          <a:latin typeface="Times New Roman"/>
                          <a:cs typeface="Times New Roman"/>
                        </a:rPr>
                        <a:t>учеников</a:t>
                      </a:r>
                      <a:r>
                        <a:rPr sz="165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65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10" dirty="0">
                          <a:latin typeface="Times New Roman"/>
                          <a:cs typeface="Times New Roman"/>
                        </a:rPr>
                        <a:t>родителей,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50825">
                <a:tc>
                  <a:txBody>
                    <a:bodyPr/>
                    <a:lstStyle/>
                    <a:p>
                      <a:pPr marL="106045">
                        <a:lnSpc>
                          <a:spcPts val="1880"/>
                        </a:lnSpc>
                      </a:pPr>
                      <a:r>
                        <a:rPr sz="165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65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10" dirty="0">
                          <a:latin typeface="Times New Roman"/>
                          <a:cs typeface="Times New Roman"/>
                        </a:rPr>
                        <a:t>сочетать</a:t>
                      </a:r>
                      <a:r>
                        <a:rPr sz="165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различные</a:t>
                      </a:r>
                      <a:r>
                        <a:rPr sz="165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учебные</a:t>
                      </a:r>
                      <a:r>
                        <a:rPr sz="165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единицы</a:t>
                      </a:r>
                      <a:r>
                        <a:rPr sz="16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5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880"/>
                        </a:lnSpc>
                      </a:pPr>
                      <a:r>
                        <a:rPr sz="1650" spc="-10" dirty="0">
                          <a:latin typeface="Times New Roman"/>
                          <a:cs typeface="Times New Roman"/>
                        </a:rPr>
                        <a:t>могла</a:t>
                      </a:r>
                      <a:r>
                        <a:rPr sz="165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10" dirty="0">
                          <a:latin typeface="Times New Roman"/>
                          <a:cs typeface="Times New Roman"/>
                        </a:rPr>
                        <a:t>изменять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880"/>
                        </a:lnSpc>
                      </a:pPr>
                      <a:r>
                        <a:rPr sz="1650" spc="-20" dirty="0">
                          <a:latin typeface="Times New Roman"/>
                          <a:cs typeface="Times New Roman"/>
                        </a:rPr>
                        <a:t>необходимые</a:t>
                      </a:r>
                      <a:r>
                        <a:rPr sz="165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10" dirty="0">
                          <a:latin typeface="Times New Roman"/>
                          <a:cs typeface="Times New Roman"/>
                        </a:rPr>
                        <a:t>условия.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50825">
                <a:tc>
                  <a:txBody>
                    <a:bodyPr/>
                    <a:lstStyle/>
                    <a:p>
                      <a:pPr marL="106045">
                        <a:lnSpc>
                          <a:spcPts val="1880"/>
                        </a:lnSpc>
                      </a:pPr>
                      <a:r>
                        <a:rPr sz="1650" dirty="0">
                          <a:latin typeface="Times New Roman"/>
                          <a:cs typeface="Times New Roman"/>
                        </a:rPr>
                        <a:t>предметы,</a:t>
                      </a:r>
                      <a:r>
                        <a:rPr sz="165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курсы,</a:t>
                      </a:r>
                      <a:r>
                        <a:rPr sz="16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10" dirty="0">
                          <a:latin typeface="Times New Roman"/>
                          <a:cs typeface="Times New Roman"/>
                        </a:rPr>
                        <a:t>модули;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880"/>
                        </a:lnSpc>
                      </a:pPr>
                      <a:r>
                        <a:rPr sz="1650" dirty="0">
                          <a:latin typeface="Times New Roman"/>
                          <a:cs typeface="Times New Roman"/>
                        </a:rPr>
                        <a:t>содержание</a:t>
                      </a:r>
                      <a:r>
                        <a:rPr sz="16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ООП</a:t>
                      </a:r>
                      <a:r>
                        <a:rPr sz="16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25" dirty="0">
                          <a:latin typeface="Times New Roman"/>
                          <a:cs typeface="Times New Roman"/>
                        </a:rPr>
                        <a:t>по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880"/>
                        </a:lnSpc>
                      </a:pPr>
                      <a:r>
                        <a:rPr sz="1650" dirty="0">
                          <a:latin typeface="Times New Roman"/>
                          <a:cs typeface="Times New Roman"/>
                        </a:rPr>
                        <a:t>Предлагайте</a:t>
                      </a:r>
                      <a:r>
                        <a:rPr sz="16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ИУП</a:t>
                      </a:r>
                      <a:r>
                        <a:rPr sz="16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10" dirty="0">
                          <a:latin typeface="Times New Roman"/>
                          <a:cs typeface="Times New Roman"/>
                        </a:rPr>
                        <a:t>одаренным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 marL="106045">
                        <a:lnSpc>
                          <a:spcPts val="1880"/>
                        </a:lnSpc>
                      </a:pPr>
                      <a:r>
                        <a:rPr sz="165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65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вводить</a:t>
                      </a:r>
                      <a:r>
                        <a:rPr sz="165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10" dirty="0">
                          <a:latin typeface="Times New Roman"/>
                          <a:cs typeface="Times New Roman"/>
                        </a:rPr>
                        <a:t>углубленное</a:t>
                      </a:r>
                      <a:r>
                        <a:rPr sz="165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изучение</a:t>
                      </a:r>
                      <a:r>
                        <a:rPr sz="165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10" dirty="0">
                          <a:latin typeface="Times New Roman"/>
                          <a:cs typeface="Times New Roman"/>
                        </a:rPr>
                        <a:t>предмета;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880"/>
                        </a:lnSpc>
                      </a:pPr>
                      <a:r>
                        <a:rPr sz="1650" spc="-10" dirty="0">
                          <a:latin typeface="Times New Roman"/>
                          <a:cs typeface="Times New Roman"/>
                        </a:rPr>
                        <a:t>собственному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880"/>
                        </a:lnSpc>
                      </a:pPr>
                      <a:r>
                        <a:rPr sz="1650" dirty="0">
                          <a:latin typeface="Times New Roman"/>
                          <a:cs typeface="Times New Roman"/>
                        </a:rPr>
                        <a:t>детям,</a:t>
                      </a:r>
                      <a:r>
                        <a:rPr sz="165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20" dirty="0">
                          <a:latin typeface="Times New Roman"/>
                          <a:cs typeface="Times New Roman"/>
                        </a:rPr>
                        <a:t>которые</a:t>
                      </a:r>
                      <a:r>
                        <a:rPr sz="16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10" dirty="0">
                          <a:latin typeface="Times New Roman"/>
                          <a:cs typeface="Times New Roman"/>
                        </a:rPr>
                        <a:t>заняты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 marL="106045">
                        <a:lnSpc>
                          <a:spcPts val="1885"/>
                        </a:lnSpc>
                      </a:pPr>
                      <a:r>
                        <a:rPr sz="165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65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10" dirty="0">
                          <a:latin typeface="Times New Roman"/>
                          <a:cs typeface="Times New Roman"/>
                        </a:rPr>
                        <a:t>разрабатывать</a:t>
                      </a:r>
                      <a:r>
                        <a:rPr sz="165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25" dirty="0">
                          <a:latin typeface="Times New Roman"/>
                          <a:cs typeface="Times New Roman"/>
                        </a:rPr>
                        <a:t>ИУП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885"/>
                        </a:lnSpc>
                      </a:pPr>
                      <a:r>
                        <a:rPr sz="1650" dirty="0">
                          <a:latin typeface="Times New Roman"/>
                          <a:cs typeface="Times New Roman"/>
                        </a:rPr>
                        <a:t>усмотрению.</a:t>
                      </a:r>
                      <a:r>
                        <a:rPr sz="165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10" dirty="0">
                          <a:latin typeface="Times New Roman"/>
                          <a:cs typeface="Times New Roman"/>
                        </a:rPr>
                        <a:t>Исключение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885"/>
                        </a:lnSpc>
                      </a:pPr>
                      <a:r>
                        <a:rPr sz="1650" dirty="0">
                          <a:latin typeface="Times New Roman"/>
                          <a:cs typeface="Times New Roman"/>
                        </a:rPr>
                        <a:t>спортивной,</a:t>
                      </a:r>
                      <a:r>
                        <a:rPr sz="16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10" dirty="0">
                          <a:latin typeface="Times New Roman"/>
                          <a:cs typeface="Times New Roman"/>
                        </a:rPr>
                        <a:t>творческой</a:t>
                      </a:r>
                      <a:r>
                        <a:rPr sz="16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65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20" dirty="0">
                          <a:latin typeface="Times New Roman"/>
                          <a:cs typeface="Times New Roman"/>
                        </a:rPr>
                        <a:t>иной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508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880"/>
                        </a:lnSpc>
                      </a:pPr>
                      <a:r>
                        <a:rPr sz="165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65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10" dirty="0">
                          <a:latin typeface="Times New Roman"/>
                          <a:cs typeface="Times New Roman"/>
                        </a:rPr>
                        <a:t>обязательные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880"/>
                        </a:lnSpc>
                      </a:pPr>
                      <a:r>
                        <a:rPr sz="1650" dirty="0">
                          <a:latin typeface="Times New Roman"/>
                          <a:cs typeface="Times New Roman"/>
                        </a:rPr>
                        <a:t>деятельностью</a:t>
                      </a:r>
                      <a:r>
                        <a:rPr sz="165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вне </a:t>
                      </a:r>
                      <a:r>
                        <a:rPr sz="1650" spc="-10" dirty="0">
                          <a:latin typeface="Times New Roman"/>
                          <a:cs typeface="Times New Roman"/>
                        </a:rPr>
                        <a:t>школы,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508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880"/>
                        </a:lnSpc>
                      </a:pPr>
                      <a:r>
                        <a:rPr sz="1650" dirty="0">
                          <a:latin typeface="Times New Roman"/>
                          <a:cs typeface="Times New Roman"/>
                        </a:rPr>
                        <a:t>требования,</a:t>
                      </a:r>
                      <a:r>
                        <a:rPr sz="16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их</a:t>
                      </a:r>
                      <a:r>
                        <a:rPr sz="165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10" dirty="0">
                          <a:latin typeface="Times New Roman"/>
                          <a:cs typeface="Times New Roman"/>
                        </a:rPr>
                        <a:t>менять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880"/>
                        </a:lnSpc>
                      </a:pPr>
                      <a:r>
                        <a:rPr sz="1650" dirty="0">
                          <a:latin typeface="Times New Roman"/>
                          <a:cs typeface="Times New Roman"/>
                        </a:rPr>
                        <a:t>или,</a:t>
                      </a:r>
                      <a:r>
                        <a:rPr sz="165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20" dirty="0">
                          <a:latin typeface="Times New Roman"/>
                          <a:cs typeface="Times New Roman"/>
                        </a:rPr>
                        <a:t>наоборот,</a:t>
                      </a:r>
                      <a:r>
                        <a:rPr sz="165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10" dirty="0">
                          <a:latin typeface="Times New Roman"/>
                          <a:cs typeface="Times New Roman"/>
                        </a:rPr>
                        <a:t>отстающим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4419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880"/>
                        </a:lnSpc>
                      </a:pPr>
                      <a:r>
                        <a:rPr sz="1650" spc="-10" dirty="0">
                          <a:latin typeface="Times New Roman"/>
                          <a:cs typeface="Times New Roman"/>
                        </a:rPr>
                        <a:t>нельзя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880"/>
                        </a:lnSpc>
                      </a:pPr>
                      <a:r>
                        <a:rPr sz="1650" spc="-10" dirty="0">
                          <a:latin typeface="Times New Roman"/>
                          <a:cs typeface="Times New Roman"/>
                        </a:rPr>
                        <a:t>детям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0515"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65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ПЛАНИРУЕМЫЕ</a:t>
                      </a:r>
                      <a:r>
                        <a:rPr sz="1650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РЕЗУЛЬТАТЫ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463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650" spc="-10" dirty="0">
                          <a:latin typeface="Times New Roman"/>
                          <a:cs typeface="Times New Roman"/>
                        </a:rPr>
                        <a:t>Требований</a:t>
                      </a:r>
                      <a:r>
                        <a:rPr sz="16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65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10" dirty="0">
                          <a:latin typeface="Times New Roman"/>
                          <a:cs typeface="Times New Roman"/>
                        </a:rPr>
                        <a:t>результатам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463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650" dirty="0">
                          <a:latin typeface="Times New Roman"/>
                          <a:cs typeface="Times New Roman"/>
                        </a:rPr>
                        <a:t>Учтите</a:t>
                      </a:r>
                      <a:r>
                        <a:rPr sz="16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требования</a:t>
                      </a:r>
                      <a:r>
                        <a:rPr sz="16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50" dirty="0">
                          <a:latin typeface="Times New Roman"/>
                          <a:cs typeface="Times New Roman"/>
                        </a:rPr>
                        <a:t>к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463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50825">
                <a:tc>
                  <a:txBody>
                    <a:bodyPr/>
                    <a:lstStyle/>
                    <a:p>
                      <a:pPr marL="106045">
                        <a:lnSpc>
                          <a:spcPts val="1880"/>
                        </a:lnSpc>
                      </a:pPr>
                      <a:r>
                        <a:rPr sz="1650" spc="-10" dirty="0">
                          <a:latin typeface="Times New Roman"/>
                          <a:cs typeface="Times New Roman"/>
                        </a:rPr>
                        <a:t>Уточнили</a:t>
                      </a:r>
                      <a:r>
                        <a:rPr sz="16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65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расширили</a:t>
                      </a:r>
                      <a:r>
                        <a:rPr sz="16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требования</a:t>
                      </a:r>
                      <a:r>
                        <a:rPr sz="16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60" dirty="0">
                          <a:latin typeface="Times New Roman"/>
                          <a:cs typeface="Times New Roman"/>
                        </a:rPr>
                        <a:t>к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ts val="1880"/>
                        </a:lnSpc>
                      </a:pPr>
                      <a:r>
                        <a:rPr sz="1650" dirty="0">
                          <a:latin typeface="Times New Roman"/>
                          <a:cs typeface="Times New Roman"/>
                        </a:rPr>
                        <a:t>было</a:t>
                      </a:r>
                      <a:r>
                        <a:rPr sz="1650" spc="-10" dirty="0">
                          <a:latin typeface="Times New Roman"/>
                          <a:cs typeface="Times New Roman"/>
                        </a:rPr>
                        <a:t> меньше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880"/>
                        </a:lnSpc>
                      </a:pPr>
                      <a:r>
                        <a:rPr sz="1650" spc="-20" dirty="0">
                          <a:latin typeface="Times New Roman"/>
                          <a:cs typeface="Times New Roman"/>
                        </a:rPr>
                        <a:t>результатам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 освоения</a:t>
                      </a:r>
                      <a:r>
                        <a:rPr sz="165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10" dirty="0">
                          <a:latin typeface="Times New Roman"/>
                          <a:cs typeface="Times New Roman"/>
                        </a:rPr>
                        <a:t>модулей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 marL="106045">
                        <a:lnSpc>
                          <a:spcPts val="1880"/>
                        </a:lnSpc>
                      </a:pPr>
                      <a:r>
                        <a:rPr sz="1650" spc="-20" dirty="0">
                          <a:latin typeface="Times New Roman"/>
                          <a:cs typeface="Times New Roman"/>
                        </a:rPr>
                        <a:t>результатам 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освоения</a:t>
                      </a:r>
                      <a:r>
                        <a:rPr sz="165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программы</a:t>
                      </a:r>
                      <a:r>
                        <a:rPr sz="165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65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20" dirty="0">
                          <a:latin typeface="Times New Roman"/>
                          <a:cs typeface="Times New Roman"/>
                        </a:rPr>
                        <a:t>всем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ts val="1880"/>
                        </a:lnSpc>
                      </a:pPr>
                      <a:r>
                        <a:rPr sz="1650" dirty="0">
                          <a:latin typeface="Times New Roman"/>
                          <a:cs typeface="Times New Roman"/>
                        </a:rPr>
                        <a:t>ОРКСЭ</a:t>
                      </a:r>
                      <a:r>
                        <a:rPr sz="16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при</a:t>
                      </a:r>
                      <a:r>
                        <a:rPr sz="165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10" dirty="0">
                          <a:latin typeface="Times New Roman"/>
                          <a:cs typeface="Times New Roman"/>
                        </a:rPr>
                        <a:t>разработке</a:t>
                      </a:r>
                      <a:r>
                        <a:rPr sz="165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25" dirty="0">
                          <a:latin typeface="Times New Roman"/>
                          <a:cs typeface="Times New Roman"/>
                        </a:rPr>
                        <a:t>ООП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 marL="106680">
                        <a:lnSpc>
                          <a:spcPts val="1885"/>
                        </a:lnSpc>
                      </a:pPr>
                      <a:r>
                        <a:rPr sz="1650" dirty="0">
                          <a:latin typeface="Times New Roman"/>
                          <a:cs typeface="Times New Roman"/>
                        </a:rPr>
                        <a:t>видам</a:t>
                      </a:r>
                      <a:r>
                        <a:rPr sz="165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65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личностным,</a:t>
                      </a:r>
                      <a:r>
                        <a:rPr sz="16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10" dirty="0">
                          <a:latin typeface="Times New Roman"/>
                          <a:cs typeface="Times New Roman"/>
                        </a:rPr>
                        <a:t>метапредметным,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ts val="1885"/>
                        </a:lnSpc>
                      </a:pPr>
                      <a:r>
                        <a:rPr sz="1650" spc="-20" dirty="0">
                          <a:latin typeface="Times New Roman"/>
                          <a:cs typeface="Times New Roman"/>
                        </a:rPr>
                        <a:t>НОО.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50825">
                <a:tc>
                  <a:txBody>
                    <a:bodyPr/>
                    <a:lstStyle/>
                    <a:p>
                      <a:pPr marL="106680">
                        <a:lnSpc>
                          <a:spcPts val="1880"/>
                        </a:lnSpc>
                      </a:pPr>
                      <a:r>
                        <a:rPr sz="1650" dirty="0">
                          <a:latin typeface="Times New Roman"/>
                          <a:cs typeface="Times New Roman"/>
                        </a:rPr>
                        <a:t>предметным.</a:t>
                      </a:r>
                      <a:r>
                        <a:rPr sz="165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Добавили</a:t>
                      </a:r>
                      <a:r>
                        <a:rPr sz="16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20" dirty="0">
                          <a:latin typeface="Times New Roman"/>
                          <a:cs typeface="Times New Roman"/>
                        </a:rPr>
                        <a:t>результаты</a:t>
                      </a:r>
                      <a:r>
                        <a:rPr sz="16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25" dirty="0">
                          <a:latin typeface="Times New Roman"/>
                          <a:cs typeface="Times New Roman"/>
                        </a:rPr>
                        <a:t>по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ts val="1880"/>
                        </a:lnSpc>
                      </a:pPr>
                      <a:r>
                        <a:rPr sz="1650" dirty="0">
                          <a:latin typeface="Times New Roman"/>
                          <a:cs typeface="Times New Roman"/>
                        </a:rPr>
                        <a:t>Если</a:t>
                      </a:r>
                      <a:r>
                        <a:rPr sz="16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вводите</a:t>
                      </a:r>
                      <a:r>
                        <a:rPr sz="165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10" dirty="0">
                          <a:latin typeface="Times New Roman"/>
                          <a:cs typeface="Times New Roman"/>
                        </a:rPr>
                        <a:t>углубленное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50825">
                <a:tc>
                  <a:txBody>
                    <a:bodyPr/>
                    <a:lstStyle/>
                    <a:p>
                      <a:pPr marL="106680">
                        <a:lnSpc>
                          <a:spcPts val="1880"/>
                        </a:lnSpc>
                      </a:pPr>
                      <a:r>
                        <a:rPr sz="1650" dirty="0">
                          <a:latin typeface="Times New Roman"/>
                          <a:cs typeface="Times New Roman"/>
                        </a:rPr>
                        <a:t>каждому</a:t>
                      </a:r>
                      <a:r>
                        <a:rPr sz="16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10" dirty="0">
                          <a:latin typeface="Times New Roman"/>
                          <a:cs typeface="Times New Roman"/>
                        </a:rPr>
                        <a:t>модулю</a:t>
                      </a:r>
                      <a:r>
                        <a:rPr sz="165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ОРКСЭ.</a:t>
                      </a:r>
                      <a:r>
                        <a:rPr sz="165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65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уровне</a:t>
                      </a:r>
                      <a:r>
                        <a:rPr sz="16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25" dirty="0">
                          <a:latin typeface="Times New Roman"/>
                          <a:cs typeface="Times New Roman"/>
                        </a:rPr>
                        <a:t>ООО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ts val="1880"/>
                        </a:lnSpc>
                      </a:pPr>
                      <a:r>
                        <a:rPr sz="1650" dirty="0">
                          <a:latin typeface="Times New Roman"/>
                          <a:cs typeface="Times New Roman"/>
                        </a:rPr>
                        <a:t>изучение</a:t>
                      </a:r>
                      <a:r>
                        <a:rPr sz="165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предметов</a:t>
                      </a:r>
                      <a:r>
                        <a:rPr sz="165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50" dirty="0">
                          <a:latin typeface="Times New Roman"/>
                          <a:cs typeface="Times New Roman"/>
                        </a:rPr>
                        <a:t>в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 marL="106680">
                        <a:lnSpc>
                          <a:spcPts val="1880"/>
                        </a:lnSpc>
                      </a:pPr>
                      <a:r>
                        <a:rPr sz="1650" dirty="0">
                          <a:latin typeface="Times New Roman"/>
                          <a:cs typeface="Times New Roman"/>
                        </a:rPr>
                        <a:t>установили</a:t>
                      </a:r>
                      <a:r>
                        <a:rPr sz="165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требования</a:t>
                      </a:r>
                      <a:r>
                        <a:rPr sz="165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65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10" dirty="0">
                          <a:latin typeface="Times New Roman"/>
                          <a:cs typeface="Times New Roman"/>
                        </a:rPr>
                        <a:t>предметным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ts val="1880"/>
                        </a:lnSpc>
                      </a:pPr>
                      <a:r>
                        <a:rPr sz="1650" dirty="0">
                          <a:latin typeface="Times New Roman"/>
                          <a:cs typeface="Times New Roman"/>
                        </a:rPr>
                        <a:t>основной</a:t>
                      </a:r>
                      <a:r>
                        <a:rPr sz="165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10" dirty="0">
                          <a:latin typeface="Times New Roman"/>
                          <a:cs typeface="Times New Roman"/>
                        </a:rPr>
                        <a:t>школе,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 marL="106045">
                        <a:lnSpc>
                          <a:spcPts val="1885"/>
                        </a:lnSpc>
                      </a:pPr>
                      <a:r>
                        <a:rPr sz="1650" spc="-20" dirty="0">
                          <a:latin typeface="Times New Roman"/>
                          <a:cs typeface="Times New Roman"/>
                        </a:rPr>
                        <a:t>результатам</a:t>
                      </a:r>
                      <a:r>
                        <a:rPr sz="165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при</a:t>
                      </a:r>
                      <a:r>
                        <a:rPr sz="165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20" dirty="0">
                          <a:latin typeface="Times New Roman"/>
                          <a:cs typeface="Times New Roman"/>
                        </a:rPr>
                        <a:t>углубленном</a:t>
                      </a:r>
                      <a:r>
                        <a:rPr sz="165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10" dirty="0">
                          <a:latin typeface="Times New Roman"/>
                          <a:cs typeface="Times New Roman"/>
                        </a:rPr>
                        <a:t>изучении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ts val="1885"/>
                        </a:lnSpc>
                      </a:pPr>
                      <a:r>
                        <a:rPr sz="1650" dirty="0">
                          <a:latin typeface="Times New Roman"/>
                          <a:cs typeface="Times New Roman"/>
                        </a:rPr>
                        <a:t>ориентируйтесь</a:t>
                      </a:r>
                      <a:r>
                        <a:rPr sz="16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65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10" dirty="0">
                          <a:latin typeface="Times New Roman"/>
                          <a:cs typeface="Times New Roman"/>
                        </a:rPr>
                        <a:t>требования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659765">
                <a:tc>
                  <a:txBody>
                    <a:bodyPr/>
                    <a:lstStyle/>
                    <a:p>
                      <a:pPr marL="106680">
                        <a:lnSpc>
                          <a:spcPts val="1880"/>
                        </a:lnSpc>
                      </a:pPr>
                      <a:r>
                        <a:rPr sz="1650" spc="-10" dirty="0">
                          <a:latin typeface="Times New Roman"/>
                          <a:cs typeface="Times New Roman"/>
                        </a:rPr>
                        <a:t>некоторых</a:t>
                      </a:r>
                      <a:r>
                        <a:rPr sz="165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10" dirty="0">
                          <a:latin typeface="Times New Roman"/>
                          <a:cs typeface="Times New Roman"/>
                        </a:rPr>
                        <a:t>дисциплин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ts val="1880"/>
                        </a:lnSpc>
                      </a:pPr>
                      <a:r>
                        <a:rPr sz="165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65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20" dirty="0">
                          <a:latin typeface="Times New Roman"/>
                          <a:cs typeface="Times New Roman"/>
                        </a:rPr>
                        <a:t>результатам</a:t>
                      </a:r>
                      <a:r>
                        <a:rPr sz="165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во</a:t>
                      </a:r>
                      <a:r>
                        <a:rPr sz="165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ФГОС</a:t>
                      </a:r>
                      <a:r>
                        <a:rPr sz="165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25" dirty="0">
                          <a:latin typeface="Times New Roman"/>
                          <a:cs typeface="Times New Roman"/>
                        </a:rPr>
                        <a:t>ООО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50524" y="0"/>
            <a:ext cx="3240405" cy="3816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300" b="0" i="1" spc="-55" dirty="0">
                <a:latin typeface="Lucida Sans Unicode"/>
                <a:cs typeface="Lucida Sans Unicode"/>
              </a:rPr>
              <a:t>Изменения</a:t>
            </a:r>
            <a:r>
              <a:rPr sz="2300" b="0" spc="-60" dirty="0">
                <a:latin typeface="Times New Roman"/>
                <a:cs typeface="Times New Roman"/>
              </a:rPr>
              <a:t> </a:t>
            </a:r>
            <a:r>
              <a:rPr sz="2300" b="0" i="1" spc="-40" dirty="0">
                <a:latin typeface="Lucida Sans Unicode"/>
                <a:cs typeface="Lucida Sans Unicode"/>
              </a:rPr>
              <a:t>ФГОС–2021</a:t>
            </a:r>
            <a:endParaRPr sz="23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38120" y="281039"/>
          <a:ext cx="9055733" cy="63842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91229"/>
                <a:gridCol w="2538729"/>
                <a:gridCol w="3025775"/>
              </a:tblGrid>
              <a:tr h="382905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650" b="1" dirty="0">
                          <a:latin typeface="Times New Roman"/>
                          <a:cs typeface="Times New Roman"/>
                        </a:rPr>
                        <a:t>Как</a:t>
                      </a:r>
                      <a:r>
                        <a:rPr sz="16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b="1" spc="-10" dirty="0">
                          <a:latin typeface="Times New Roman"/>
                          <a:cs typeface="Times New Roman"/>
                        </a:rPr>
                        <a:t>стало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463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1026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650" b="1" dirty="0">
                          <a:latin typeface="Times New Roman"/>
                          <a:cs typeface="Times New Roman"/>
                        </a:rPr>
                        <a:t>Как</a:t>
                      </a:r>
                      <a:r>
                        <a:rPr sz="16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b="1" spc="-20" dirty="0">
                          <a:latin typeface="Times New Roman"/>
                          <a:cs typeface="Times New Roman"/>
                        </a:rPr>
                        <a:t>было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463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293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650" b="1" dirty="0">
                          <a:latin typeface="Times New Roman"/>
                          <a:cs typeface="Times New Roman"/>
                        </a:rPr>
                        <a:t>Что</a:t>
                      </a:r>
                      <a:r>
                        <a:rPr sz="16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b="1" dirty="0">
                          <a:latin typeface="Times New Roman"/>
                          <a:cs typeface="Times New Roman"/>
                        </a:rPr>
                        <a:t>сделать</a:t>
                      </a:r>
                      <a:r>
                        <a:rPr sz="16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b="1" spc="-10" dirty="0">
                          <a:latin typeface="Times New Roman"/>
                          <a:cs typeface="Times New Roman"/>
                        </a:rPr>
                        <a:t>школе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463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55545"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3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ПОЯСНИТЕЛЬНАЯ</a:t>
                      </a:r>
                      <a:r>
                        <a:rPr sz="1300" u="heavy" spc="3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ЗАПИСКА</a:t>
                      </a:r>
                      <a:r>
                        <a:rPr sz="1300" u="heavy" spc="4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300" u="heavy" spc="2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u="heavy" spc="-2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ООП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06045" marR="168910">
                        <a:lnSpc>
                          <a:spcPct val="101600"/>
                        </a:lnSpc>
                        <a:spcBef>
                          <a:spcPts val="15"/>
                        </a:spcBef>
                      </a:pPr>
                      <a:r>
                        <a:rPr sz="1300" dirty="0">
                          <a:latin typeface="Times New Roman"/>
                          <a:cs typeface="Times New Roman"/>
                        </a:rPr>
                        <a:t>Унифицировали</a:t>
                      </a:r>
                      <a:r>
                        <a:rPr sz="13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содержание</a:t>
                      </a:r>
                      <a:r>
                        <a:rPr sz="13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-10" dirty="0">
                          <a:latin typeface="Times New Roman"/>
                          <a:cs typeface="Times New Roman"/>
                        </a:rPr>
                        <a:t>пояснительной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записки</a:t>
                      </a:r>
                      <a:r>
                        <a:rPr sz="13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ООП.</a:t>
                      </a:r>
                      <a:r>
                        <a:rPr sz="13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3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уровне</a:t>
                      </a:r>
                      <a:r>
                        <a:rPr sz="13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НОО</a:t>
                      </a:r>
                      <a:r>
                        <a:rPr sz="13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больше</a:t>
                      </a:r>
                      <a:r>
                        <a:rPr sz="13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-25" dirty="0">
                          <a:latin typeface="Times New Roman"/>
                          <a:cs typeface="Times New Roman"/>
                        </a:rPr>
                        <a:t>не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нужно</a:t>
                      </a:r>
                      <a:r>
                        <a:rPr sz="13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указывать</a:t>
                      </a:r>
                      <a:r>
                        <a:rPr sz="13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состав</a:t>
                      </a:r>
                      <a:r>
                        <a:rPr sz="13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-10" dirty="0">
                          <a:latin typeface="Times New Roman"/>
                          <a:cs typeface="Times New Roman"/>
                        </a:rPr>
                        <a:t>участников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образовательных</a:t>
                      </a:r>
                      <a:r>
                        <a:rPr sz="13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отношений и</a:t>
                      </a:r>
                      <a:r>
                        <a:rPr sz="13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-10" dirty="0">
                          <a:latin typeface="Times New Roman"/>
                          <a:cs typeface="Times New Roman"/>
                        </a:rPr>
                        <a:t>общие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подходы к</a:t>
                      </a:r>
                      <a:r>
                        <a:rPr sz="13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организации</a:t>
                      </a:r>
                      <a:r>
                        <a:rPr sz="1300" spc="-10" dirty="0">
                          <a:latin typeface="Times New Roman"/>
                          <a:cs typeface="Times New Roman"/>
                        </a:rPr>
                        <a:t> внеурочной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деятельности.</a:t>
                      </a:r>
                      <a:r>
                        <a:rPr sz="13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3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уровне</a:t>
                      </a:r>
                      <a:r>
                        <a:rPr sz="13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ООО</a:t>
                      </a:r>
                      <a:r>
                        <a:rPr sz="13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-10" dirty="0">
                          <a:latin typeface="Times New Roman"/>
                          <a:cs typeface="Times New Roman"/>
                        </a:rPr>
                        <a:t>добавили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общую</a:t>
                      </a:r>
                      <a:r>
                        <a:rPr sz="130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характеристику</a:t>
                      </a:r>
                      <a:r>
                        <a:rPr sz="13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программы.</a:t>
                      </a:r>
                      <a:r>
                        <a:rPr sz="13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-25" dirty="0">
                          <a:latin typeface="Times New Roman"/>
                          <a:cs typeface="Times New Roman"/>
                        </a:rPr>
                        <a:t>Для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обоих</a:t>
                      </a:r>
                      <a:r>
                        <a:rPr sz="13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уровней</a:t>
                      </a:r>
                      <a:r>
                        <a:rPr sz="13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заменили</a:t>
                      </a:r>
                      <a:r>
                        <a:rPr sz="13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подходы</a:t>
                      </a:r>
                      <a:r>
                        <a:rPr sz="13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-5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формированию</a:t>
                      </a:r>
                      <a:r>
                        <a:rPr sz="13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ООП</a:t>
                      </a:r>
                      <a:r>
                        <a:rPr sz="13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3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задачи</a:t>
                      </a:r>
                      <a:r>
                        <a:rPr sz="13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реализации</a:t>
                      </a:r>
                      <a:r>
                        <a:rPr sz="13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-25" dirty="0">
                          <a:latin typeface="Times New Roman"/>
                          <a:cs typeface="Times New Roman"/>
                        </a:rPr>
                        <a:t>на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механизмы</a:t>
                      </a:r>
                      <a:r>
                        <a:rPr sz="13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реализации</a:t>
                      </a:r>
                      <a:r>
                        <a:rPr sz="13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-10" dirty="0">
                          <a:latin typeface="Times New Roman"/>
                          <a:cs typeface="Times New Roman"/>
                        </a:rPr>
                        <a:t>программы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622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4775" marR="183515">
                        <a:lnSpc>
                          <a:spcPct val="101899"/>
                        </a:lnSpc>
                        <a:spcBef>
                          <a:spcPts val="464"/>
                        </a:spcBef>
                      </a:pPr>
                      <a:r>
                        <a:rPr sz="1300" dirty="0">
                          <a:latin typeface="Times New Roman"/>
                          <a:cs typeface="Times New Roman"/>
                        </a:rPr>
                        <a:t>Содержание</a:t>
                      </a:r>
                      <a:r>
                        <a:rPr sz="13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-10" dirty="0">
                          <a:latin typeface="Times New Roman"/>
                          <a:cs typeface="Times New Roman"/>
                        </a:rPr>
                        <a:t>пояснительной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записки</a:t>
                      </a:r>
                      <a:r>
                        <a:rPr sz="13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было</a:t>
                      </a:r>
                      <a:r>
                        <a:rPr sz="13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разным</a:t>
                      </a:r>
                      <a:r>
                        <a:rPr sz="13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13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-25" dirty="0">
                          <a:latin typeface="Times New Roman"/>
                          <a:cs typeface="Times New Roman"/>
                        </a:rPr>
                        <a:t>НОО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3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-25" dirty="0">
                          <a:latin typeface="Times New Roman"/>
                          <a:cs typeface="Times New Roman"/>
                        </a:rPr>
                        <a:t>ООО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5905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4775" marR="152400">
                        <a:lnSpc>
                          <a:spcPct val="101899"/>
                        </a:lnSpc>
                        <a:spcBef>
                          <a:spcPts val="464"/>
                        </a:spcBef>
                      </a:pPr>
                      <a:r>
                        <a:rPr sz="1300" dirty="0">
                          <a:latin typeface="Times New Roman"/>
                          <a:cs typeface="Times New Roman"/>
                        </a:rPr>
                        <a:t>Составляйте</a:t>
                      </a:r>
                      <a:r>
                        <a:rPr sz="13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пояснительные</a:t>
                      </a:r>
                      <a:r>
                        <a:rPr sz="13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записки</a:t>
                      </a:r>
                      <a:r>
                        <a:rPr sz="13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-5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новым</a:t>
                      </a:r>
                      <a:r>
                        <a:rPr sz="13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ООП</a:t>
                      </a:r>
                      <a:r>
                        <a:rPr sz="13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НОО</a:t>
                      </a:r>
                      <a:r>
                        <a:rPr sz="13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3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ООО</a:t>
                      </a:r>
                      <a:r>
                        <a:rPr sz="13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3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-10" dirty="0">
                          <a:latin typeface="Times New Roman"/>
                          <a:cs typeface="Times New Roman"/>
                        </a:rPr>
                        <a:t>единым правилам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5905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45840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3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СОДЕРЖАТЕЛЬНЫЙ</a:t>
                      </a:r>
                      <a:r>
                        <a:rPr sz="1300" u="heavy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u="heavy" spc="-3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РАЗДЕЛ</a:t>
                      </a:r>
                      <a:r>
                        <a:rPr sz="1300" u="heavy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u="heavy" spc="-2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ООП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04775" marR="367030">
                        <a:lnSpc>
                          <a:spcPct val="101699"/>
                        </a:lnSpc>
                        <a:spcBef>
                          <a:spcPts val="10"/>
                        </a:spcBef>
                      </a:pPr>
                      <a:r>
                        <a:rPr sz="1300" dirty="0">
                          <a:latin typeface="Times New Roman"/>
                          <a:cs typeface="Times New Roman"/>
                        </a:rPr>
                        <a:t>Изменили</a:t>
                      </a:r>
                      <a:r>
                        <a:rPr sz="13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структуру</a:t>
                      </a:r>
                      <a:r>
                        <a:rPr sz="13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-10" dirty="0">
                          <a:latin typeface="Times New Roman"/>
                          <a:cs typeface="Times New Roman"/>
                        </a:rPr>
                        <a:t>содержательного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раздела</a:t>
                      </a:r>
                      <a:r>
                        <a:rPr sz="13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ООП.</a:t>
                      </a:r>
                      <a:r>
                        <a:rPr sz="13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3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уровне</a:t>
                      </a:r>
                      <a:r>
                        <a:rPr sz="13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НОО</a:t>
                      </a:r>
                      <a:r>
                        <a:rPr sz="13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-10" dirty="0">
                          <a:latin typeface="Times New Roman"/>
                          <a:cs typeface="Times New Roman"/>
                        </a:rPr>
                        <a:t>убрали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программу</a:t>
                      </a:r>
                      <a:r>
                        <a:rPr sz="13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коррекционной</a:t>
                      </a:r>
                      <a:r>
                        <a:rPr sz="13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работы</a:t>
                      </a:r>
                      <a:r>
                        <a:rPr sz="13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-5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программу</a:t>
                      </a:r>
                      <a:r>
                        <a:rPr sz="13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формирования</a:t>
                      </a:r>
                      <a:r>
                        <a:rPr sz="13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-10" dirty="0">
                          <a:latin typeface="Times New Roman"/>
                          <a:cs typeface="Times New Roman"/>
                        </a:rPr>
                        <a:t>экологической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культуры,</a:t>
                      </a:r>
                      <a:r>
                        <a:rPr sz="13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здорового</a:t>
                      </a:r>
                      <a:r>
                        <a:rPr sz="13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3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безопасного</a:t>
                      </a:r>
                      <a:r>
                        <a:rPr sz="13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-10" dirty="0">
                          <a:latin typeface="Times New Roman"/>
                          <a:cs typeface="Times New Roman"/>
                        </a:rPr>
                        <a:t>образа жизни.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04775" marR="118745">
                        <a:lnSpc>
                          <a:spcPct val="101499"/>
                        </a:lnSpc>
                        <a:spcBef>
                          <a:spcPts val="5"/>
                        </a:spcBef>
                      </a:pPr>
                      <a:r>
                        <a:rPr sz="130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3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уровне</a:t>
                      </a:r>
                      <a:r>
                        <a:rPr sz="13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ООО</a:t>
                      </a:r>
                      <a:r>
                        <a:rPr sz="13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вместо</a:t>
                      </a:r>
                      <a:r>
                        <a:rPr sz="13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программы</a:t>
                      </a:r>
                      <a:r>
                        <a:rPr sz="13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-10" dirty="0">
                          <a:latin typeface="Times New Roman"/>
                          <a:cs typeface="Times New Roman"/>
                        </a:rPr>
                        <a:t>развития </a:t>
                      </a:r>
                      <a:r>
                        <a:rPr sz="1300" spc="-20" dirty="0">
                          <a:latin typeface="Times New Roman"/>
                          <a:cs typeface="Times New Roman"/>
                        </a:rPr>
                        <a:t>УУД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 указали</a:t>
                      </a:r>
                      <a:r>
                        <a:rPr sz="13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программу</a:t>
                      </a:r>
                      <a:r>
                        <a:rPr sz="13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формирования</a:t>
                      </a:r>
                      <a:r>
                        <a:rPr sz="13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-20" dirty="0">
                          <a:latin typeface="Times New Roman"/>
                          <a:cs typeface="Times New Roman"/>
                        </a:rPr>
                        <a:t>УУД.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Добавили</a:t>
                      </a:r>
                      <a:r>
                        <a:rPr sz="13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рабочие</a:t>
                      </a:r>
                      <a:r>
                        <a:rPr sz="13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программы</a:t>
                      </a:r>
                      <a:r>
                        <a:rPr sz="13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-10" dirty="0">
                          <a:latin typeface="Times New Roman"/>
                          <a:cs typeface="Times New Roman"/>
                        </a:rPr>
                        <a:t>учебных модулей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6604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4775" marR="288290">
                        <a:lnSpc>
                          <a:spcPct val="102299"/>
                        </a:lnSpc>
                        <a:spcBef>
                          <a:spcPts val="484"/>
                        </a:spcBef>
                      </a:pPr>
                      <a:r>
                        <a:rPr sz="1300" dirty="0">
                          <a:latin typeface="Times New Roman"/>
                          <a:cs typeface="Times New Roman"/>
                        </a:rPr>
                        <a:t>Содержательный</a:t>
                      </a:r>
                      <a:r>
                        <a:rPr sz="13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раздел</a:t>
                      </a:r>
                      <a:r>
                        <a:rPr sz="13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-25" dirty="0">
                          <a:latin typeface="Times New Roman"/>
                          <a:cs typeface="Times New Roman"/>
                        </a:rPr>
                        <a:t>ООП </a:t>
                      </a:r>
                      <a:r>
                        <a:rPr sz="1300" spc="-10" dirty="0">
                          <a:latin typeface="Times New Roman"/>
                          <a:cs typeface="Times New Roman"/>
                        </a:rPr>
                        <a:t>включал: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04775" marR="385445">
                        <a:lnSpc>
                          <a:spcPct val="101499"/>
                        </a:lnSpc>
                        <a:buChar char="–"/>
                        <a:tabLst>
                          <a:tab pos="231775" algn="l"/>
                        </a:tabLst>
                      </a:pPr>
                      <a:r>
                        <a:rPr sz="1300" dirty="0">
                          <a:latin typeface="Times New Roman"/>
                          <a:cs typeface="Times New Roman"/>
                        </a:rPr>
                        <a:t>программу</a:t>
                      </a:r>
                      <a:r>
                        <a:rPr sz="13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-10" dirty="0">
                          <a:latin typeface="Times New Roman"/>
                          <a:cs typeface="Times New Roman"/>
                        </a:rPr>
                        <a:t>формирования </a:t>
                      </a:r>
                      <a:r>
                        <a:rPr sz="1300" spc="-20" dirty="0">
                          <a:latin typeface="Times New Roman"/>
                          <a:cs typeface="Times New Roman"/>
                        </a:rPr>
                        <a:t>УУД</a:t>
                      </a:r>
                      <a:r>
                        <a:rPr sz="13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3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уровне</a:t>
                      </a:r>
                      <a:r>
                        <a:rPr sz="13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НОО</a:t>
                      </a:r>
                      <a:r>
                        <a:rPr sz="13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-25" dirty="0">
                          <a:latin typeface="Times New Roman"/>
                          <a:cs typeface="Times New Roman"/>
                        </a:rPr>
                        <a:t>или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программу</a:t>
                      </a:r>
                      <a:r>
                        <a:rPr sz="13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развития</a:t>
                      </a:r>
                      <a:r>
                        <a:rPr sz="13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-10" dirty="0">
                          <a:latin typeface="Times New Roman"/>
                          <a:cs typeface="Times New Roman"/>
                        </a:rPr>
                        <a:t>УУД</a:t>
                      </a:r>
                      <a:r>
                        <a:rPr sz="13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-25" dirty="0">
                          <a:latin typeface="Times New Roman"/>
                          <a:cs typeface="Times New Roman"/>
                        </a:rPr>
                        <a:t>на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уровне</a:t>
                      </a:r>
                      <a:r>
                        <a:rPr sz="13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-20" dirty="0">
                          <a:latin typeface="Times New Roman"/>
                          <a:cs typeface="Times New Roman"/>
                        </a:rPr>
                        <a:t>ООО;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04775" marR="458470">
                        <a:lnSpc>
                          <a:spcPct val="101499"/>
                        </a:lnSpc>
                        <a:spcBef>
                          <a:spcPts val="15"/>
                        </a:spcBef>
                        <a:buChar char="–"/>
                        <a:tabLst>
                          <a:tab pos="231775" algn="l"/>
                        </a:tabLst>
                      </a:pPr>
                      <a:r>
                        <a:rPr sz="1300" dirty="0">
                          <a:latin typeface="Times New Roman"/>
                          <a:cs typeface="Times New Roman"/>
                        </a:rPr>
                        <a:t>программы</a:t>
                      </a:r>
                      <a:r>
                        <a:rPr sz="13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-10" dirty="0">
                          <a:latin typeface="Times New Roman"/>
                          <a:cs typeface="Times New Roman"/>
                        </a:rPr>
                        <a:t>отдельных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учебных</a:t>
                      </a:r>
                      <a:r>
                        <a:rPr sz="13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предметов,</a:t>
                      </a:r>
                      <a:r>
                        <a:rPr sz="13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-10" dirty="0">
                          <a:latin typeface="Times New Roman"/>
                          <a:cs typeface="Times New Roman"/>
                        </a:rPr>
                        <a:t>курсов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внеурочки</a:t>
                      </a:r>
                      <a:r>
                        <a:rPr sz="13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3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уровне</a:t>
                      </a:r>
                      <a:r>
                        <a:rPr sz="13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-20" dirty="0">
                          <a:latin typeface="Times New Roman"/>
                          <a:cs typeface="Times New Roman"/>
                        </a:rPr>
                        <a:t>НОО;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04775" marR="857885">
                        <a:lnSpc>
                          <a:spcPct val="101499"/>
                        </a:lnSpc>
                        <a:buChar char="–"/>
                        <a:tabLst>
                          <a:tab pos="231775" algn="l"/>
                        </a:tabLst>
                      </a:pPr>
                      <a:r>
                        <a:rPr sz="1300" dirty="0">
                          <a:latin typeface="Times New Roman"/>
                          <a:cs typeface="Times New Roman"/>
                        </a:rPr>
                        <a:t>рабочую</a:t>
                      </a:r>
                      <a:r>
                        <a:rPr sz="13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-10" dirty="0">
                          <a:latin typeface="Times New Roman"/>
                          <a:cs typeface="Times New Roman"/>
                        </a:rPr>
                        <a:t>программу воспитания;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04775" marR="161290">
                        <a:lnSpc>
                          <a:spcPct val="101499"/>
                        </a:lnSpc>
                        <a:spcBef>
                          <a:spcPts val="15"/>
                        </a:spcBef>
                        <a:buChar char="–"/>
                        <a:tabLst>
                          <a:tab pos="231775" algn="l"/>
                        </a:tabLst>
                      </a:pPr>
                      <a:r>
                        <a:rPr sz="1300" dirty="0">
                          <a:latin typeface="Times New Roman"/>
                          <a:cs typeface="Times New Roman"/>
                        </a:rPr>
                        <a:t>программу</a:t>
                      </a:r>
                      <a:r>
                        <a:rPr sz="13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-10" dirty="0">
                          <a:latin typeface="Times New Roman"/>
                          <a:cs typeface="Times New Roman"/>
                        </a:rPr>
                        <a:t>формирования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экологической</a:t>
                      </a:r>
                      <a:r>
                        <a:rPr sz="13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-10" dirty="0">
                          <a:latin typeface="Times New Roman"/>
                          <a:cs typeface="Times New Roman"/>
                        </a:rPr>
                        <a:t>культуры,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здорового</a:t>
                      </a:r>
                      <a:r>
                        <a:rPr sz="13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3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безопасного</a:t>
                      </a:r>
                      <a:r>
                        <a:rPr sz="13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-10" dirty="0">
                          <a:latin typeface="Times New Roman"/>
                          <a:cs typeface="Times New Roman"/>
                        </a:rPr>
                        <a:t>образа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жизни</a:t>
                      </a:r>
                      <a:r>
                        <a:rPr sz="13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3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уровне</a:t>
                      </a:r>
                      <a:r>
                        <a:rPr sz="13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-20" dirty="0">
                          <a:latin typeface="Times New Roman"/>
                          <a:cs typeface="Times New Roman"/>
                        </a:rPr>
                        <a:t>НОО;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04775" marR="381000">
                        <a:lnSpc>
                          <a:spcPts val="1600"/>
                        </a:lnSpc>
                        <a:spcBef>
                          <a:spcPts val="40"/>
                        </a:spcBef>
                        <a:buChar char="–"/>
                        <a:tabLst>
                          <a:tab pos="231775" algn="l"/>
                        </a:tabLst>
                      </a:pPr>
                      <a:r>
                        <a:rPr sz="1300" dirty="0">
                          <a:latin typeface="Times New Roman"/>
                          <a:cs typeface="Times New Roman"/>
                        </a:rPr>
                        <a:t>программу</a:t>
                      </a:r>
                      <a:r>
                        <a:rPr sz="13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-10" dirty="0">
                          <a:latin typeface="Times New Roman"/>
                          <a:cs typeface="Times New Roman"/>
                        </a:rPr>
                        <a:t>коррекционной работы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6159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4775" marR="807085">
                        <a:lnSpc>
                          <a:spcPct val="101899"/>
                        </a:lnSpc>
                        <a:spcBef>
                          <a:spcPts val="495"/>
                        </a:spcBef>
                      </a:pPr>
                      <a:r>
                        <a:rPr sz="1300" dirty="0">
                          <a:latin typeface="Times New Roman"/>
                          <a:cs typeface="Times New Roman"/>
                        </a:rPr>
                        <a:t>Учтите</a:t>
                      </a:r>
                      <a:r>
                        <a:rPr sz="13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новую</a:t>
                      </a:r>
                      <a:r>
                        <a:rPr sz="13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-10" dirty="0">
                          <a:latin typeface="Times New Roman"/>
                          <a:cs typeface="Times New Roman"/>
                        </a:rPr>
                        <a:t>структуру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содержательного</a:t>
                      </a:r>
                      <a:r>
                        <a:rPr sz="13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раздела</a:t>
                      </a:r>
                      <a:r>
                        <a:rPr sz="13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-25" dirty="0">
                          <a:latin typeface="Times New Roman"/>
                          <a:cs typeface="Times New Roman"/>
                        </a:rPr>
                        <a:t>при </a:t>
                      </a:r>
                      <a:r>
                        <a:rPr sz="1300" dirty="0">
                          <a:latin typeface="Times New Roman"/>
                          <a:cs typeface="Times New Roman"/>
                        </a:rPr>
                        <a:t>разработке</a:t>
                      </a:r>
                      <a:r>
                        <a:rPr sz="13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-25" dirty="0">
                          <a:latin typeface="Times New Roman"/>
                          <a:cs typeface="Times New Roman"/>
                        </a:rPr>
                        <a:t>ООП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6286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</TotalTime>
  <Words>2219</Words>
  <Application>Microsoft Office PowerPoint</Application>
  <PresentationFormat>Произвольный</PresentationFormat>
  <Paragraphs>437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 Black</vt:lpstr>
      <vt:lpstr>Wingdings</vt:lpstr>
      <vt:lpstr>Arial</vt:lpstr>
      <vt:lpstr>Times New Roman</vt:lpstr>
      <vt:lpstr>Arial Narrow</vt:lpstr>
      <vt:lpstr>Lucida Sans Unicode</vt:lpstr>
      <vt:lpstr>Office Theme</vt:lpstr>
      <vt:lpstr>Презентация PowerPoint</vt:lpstr>
      <vt:lpstr>Презентация PowerPoint</vt:lpstr>
      <vt:lpstr>Ключевые изменения в обновленных ФГОС НОО и ООО</vt:lpstr>
      <vt:lpstr>Как перейти на обновленные ФГОС НОО и ООО:</vt:lpstr>
      <vt:lpstr>Изменения в обновленных ФГОС НОО и ООО</vt:lpstr>
      <vt:lpstr>Изменения в обновленных ФГОС НОО и ООО</vt:lpstr>
      <vt:lpstr>Изменения в обновленных ФГОС НОО и ООО</vt:lpstr>
      <vt:lpstr>Изменения ФГОС–2021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 рассказать родителям о переходе на новые ФГОС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Переход на ФГОС - 2021 для ОО</dc:title>
  <dc:creator>Анастасия</dc:creator>
  <cp:lastModifiedBy>Альчиханова Алла</cp:lastModifiedBy>
  <cp:revision>11</cp:revision>
  <dcterms:created xsi:type="dcterms:W3CDTF">2022-03-23T05:19:23Z</dcterms:created>
  <dcterms:modified xsi:type="dcterms:W3CDTF">2022-03-29T02:18:46Z</dcterms:modified>
</cp:coreProperties>
</file>