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4" r:id="rId3"/>
    <p:sldId id="271" r:id="rId4"/>
    <p:sldId id="274" r:id="rId5"/>
    <p:sldId id="275" r:id="rId6"/>
    <p:sldId id="277" r:id="rId7"/>
    <p:sldId id="27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7" r:id="rId16"/>
    <p:sldId id="268" r:id="rId17"/>
  </p:sldIdLst>
  <p:sldSz cx="10693400" cy="7556500"/>
  <p:notesSz cx="10693400" cy="7556500"/>
  <p:embeddedFontLst>
    <p:embeddedFont>
      <p:font typeface="Arial Black" panose="020B0A04020102020204" pitchFamily="34" charset="0"/>
      <p:bold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Lucida Sans Unicode" panose="020B0602030504020204" pitchFamily="34" charset="0"/>
      <p:regular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3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9001" y="6551255"/>
            <a:ext cx="5390528" cy="10047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701" y="6544056"/>
            <a:ext cx="4017645" cy="1012190"/>
          </a:xfrm>
          <a:custGeom>
            <a:avLst/>
            <a:gdLst/>
            <a:ahLst/>
            <a:cxnLst/>
            <a:rect l="l" t="t" r="r" b="b"/>
            <a:pathLst>
              <a:path w="4017645" h="1012190">
                <a:moveTo>
                  <a:pt x="4017624" y="1011936"/>
                </a:moveTo>
                <a:lnTo>
                  <a:pt x="0" y="0"/>
                </a:lnTo>
                <a:lnTo>
                  <a:pt x="7620" y="7620"/>
                </a:lnTo>
                <a:lnTo>
                  <a:pt x="3158471" y="1011936"/>
                </a:lnTo>
                <a:lnTo>
                  <a:pt x="4017624" y="1011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253" y="6376416"/>
            <a:ext cx="3749038" cy="11795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9253" y="6376161"/>
            <a:ext cx="3706364" cy="117983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3461" y="351542"/>
            <a:ext cx="7746365" cy="36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3830" y="2463805"/>
            <a:ext cx="8205738" cy="338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6815" cy="7556500"/>
            <a:chOff x="309251" y="0"/>
            <a:chExt cx="1007681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0581" y="5462702"/>
              <a:ext cx="8203831" cy="5357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697" y="5771388"/>
              <a:ext cx="9953625" cy="870585"/>
            </a:xfrm>
            <a:custGeom>
              <a:avLst/>
              <a:gdLst/>
              <a:ahLst/>
              <a:cxnLst/>
              <a:rect l="l" t="t" r="r" b="b"/>
              <a:pathLst>
                <a:path w="9953625" h="870584">
                  <a:moveTo>
                    <a:pt x="9953241" y="870204"/>
                  </a:moveTo>
                  <a:lnTo>
                    <a:pt x="9953241" y="0"/>
                  </a:lnTo>
                  <a:lnTo>
                    <a:pt x="0" y="0"/>
                  </a:lnTo>
                  <a:lnTo>
                    <a:pt x="9953241" y="870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1" y="5507735"/>
              <a:ext cx="10075284" cy="20482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3" y="5502909"/>
              <a:ext cx="10075160" cy="8826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251" y="0"/>
              <a:ext cx="10075284" cy="75559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894207" y="3491407"/>
            <a:ext cx="4143375" cy="22047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algn="ctr">
              <a:lnSpc>
                <a:spcPts val="4220"/>
              </a:lnSpc>
              <a:spcBef>
                <a:spcPts val="450"/>
              </a:spcBef>
            </a:pPr>
            <a:r>
              <a:rPr sz="3700" i="1" spc="-25" dirty="0">
                <a:latin typeface="Lucida Sans Unicode"/>
                <a:cs typeface="Lucida Sans Unicode"/>
              </a:rPr>
              <a:t>Обновленный</a:t>
            </a:r>
            <a:r>
              <a:rPr sz="3700" spc="-25" dirty="0">
                <a:latin typeface="Times New Roman"/>
                <a:cs typeface="Times New Roman"/>
              </a:rPr>
              <a:t> </a:t>
            </a:r>
            <a:r>
              <a:rPr sz="3700" i="1" spc="-25" dirty="0">
                <a:latin typeface="Lucida Sans Unicode"/>
                <a:cs typeface="Lucida Sans Unicode"/>
              </a:rPr>
              <a:t>ФГОС</a:t>
            </a:r>
            <a:r>
              <a:rPr sz="3700" spc="-125" dirty="0">
                <a:latin typeface="Times New Roman"/>
                <a:cs typeface="Times New Roman"/>
              </a:rPr>
              <a:t> </a:t>
            </a:r>
            <a:r>
              <a:rPr sz="3700" i="1" spc="-10" dirty="0">
                <a:latin typeface="Lucida Sans Unicode"/>
                <a:cs typeface="Lucida Sans Unicode"/>
              </a:rPr>
              <a:t>НОО</a:t>
            </a:r>
            <a:r>
              <a:rPr sz="3700" spc="-120" dirty="0">
                <a:latin typeface="Times New Roman"/>
                <a:cs typeface="Times New Roman"/>
              </a:rPr>
              <a:t> </a:t>
            </a:r>
            <a:r>
              <a:rPr sz="3700" i="1" dirty="0">
                <a:latin typeface="Lucida Sans Unicode"/>
                <a:cs typeface="Lucida Sans Unicode"/>
              </a:rPr>
              <a:t>и</a:t>
            </a:r>
            <a:r>
              <a:rPr sz="3700" spc="-90" dirty="0">
                <a:latin typeface="Times New Roman"/>
                <a:cs typeface="Times New Roman"/>
              </a:rPr>
              <a:t> </a:t>
            </a:r>
            <a:r>
              <a:rPr sz="3700" i="1" spc="-105" dirty="0">
                <a:latin typeface="Lucida Sans Unicode"/>
                <a:cs typeface="Lucida Sans Unicode"/>
              </a:rPr>
              <a:t>ООО:</a:t>
            </a:r>
            <a:endParaRPr sz="3700" dirty="0">
              <a:latin typeface="Lucida Sans Unicode"/>
              <a:cs typeface="Lucida Sans Unicode"/>
            </a:endParaRPr>
          </a:p>
          <a:p>
            <a:pPr marL="47625" marR="38735" algn="ctr">
              <a:lnSpc>
                <a:spcPts val="4220"/>
              </a:lnSpc>
              <a:spcBef>
                <a:spcPts val="20"/>
              </a:spcBef>
            </a:pPr>
            <a:r>
              <a:rPr sz="3700" spc="-130" dirty="0" smtClean="0">
                <a:latin typeface="Times New Roman"/>
                <a:cs typeface="Times New Roman"/>
              </a:rPr>
              <a:t> </a:t>
            </a:r>
            <a:r>
              <a:rPr sz="3700" i="1" spc="-80" dirty="0" err="1" smtClean="0">
                <a:latin typeface="Lucida Sans Unicode"/>
                <a:cs typeface="Lucida Sans Unicode"/>
              </a:rPr>
              <a:t>переход</a:t>
            </a:r>
            <a:r>
              <a:rPr sz="3700" spc="-145" dirty="0" smtClean="0">
                <a:latin typeface="Times New Roman"/>
                <a:cs typeface="Times New Roman"/>
              </a:rPr>
              <a:t> </a:t>
            </a:r>
            <a:r>
              <a:rPr sz="3700" i="1" spc="-60" dirty="0">
                <a:latin typeface="Lucida Sans Unicode"/>
                <a:cs typeface="Lucida Sans Unicode"/>
              </a:rPr>
              <a:t>на</a:t>
            </a:r>
            <a:r>
              <a:rPr sz="3700" spc="-60" dirty="0">
                <a:latin typeface="Times New Roman"/>
                <a:cs typeface="Times New Roman"/>
              </a:rPr>
              <a:t> </a:t>
            </a:r>
            <a:r>
              <a:rPr sz="3700" i="1" spc="-40" dirty="0" err="1">
                <a:latin typeface="Lucida Sans Unicode"/>
                <a:cs typeface="Lucida Sans Unicode"/>
              </a:rPr>
              <a:t>новые</a:t>
            </a:r>
            <a:r>
              <a:rPr sz="3700" spc="-185" dirty="0">
                <a:latin typeface="Times New Roman"/>
                <a:cs typeface="Times New Roman"/>
              </a:rPr>
              <a:t> </a:t>
            </a:r>
            <a:r>
              <a:rPr sz="3700" i="1" spc="-10" dirty="0" smtClean="0">
                <a:latin typeface="Lucida Sans Unicode"/>
                <a:cs typeface="Lucida Sans Unicode"/>
              </a:rPr>
              <a:t>ФГОС</a:t>
            </a:r>
            <a:endParaRPr sz="37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46835" y="6720335"/>
            <a:ext cx="3586479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5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76" y="122543"/>
          <a:ext cx="9759949" cy="6430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3115"/>
                <a:gridCol w="2776855"/>
                <a:gridCol w="3649979"/>
              </a:tblGrid>
              <a:tr h="3829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0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365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400" u="heavy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Унифицировали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рабочим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179705">
                        <a:lnSpc>
                          <a:spcPct val="1022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программам.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Они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формируются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рабочей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воспитания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содержат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указание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возможность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использования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электронных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ресурсов.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231140">
                        <a:lnSpc>
                          <a:spcPct val="1020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внеурочной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дополнительно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содержат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форму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занятия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требований: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07010" indent="-137795">
                        <a:lnSpc>
                          <a:spcPct val="100000"/>
                        </a:lnSpc>
                        <a:spcBef>
                          <a:spcPts val="35"/>
                        </a:spcBef>
                        <a:buChar char="–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 тематическому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планированию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161290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курса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внеурочки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учетом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рабочей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воспитания;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220979">
                        <a:lnSpc>
                          <a:spcPct val="102099"/>
                        </a:lnSpc>
                        <a:spcBef>
                          <a:spcPts val="5"/>
                        </a:spcBef>
                        <a:buChar char="–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тематическому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планированию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учетом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328295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возможности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использования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электронных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образовательных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ресурсов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цифровых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платформ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каждой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теме;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1016635">
                        <a:lnSpc>
                          <a:spcPct val="102099"/>
                        </a:lnSpc>
                        <a:spcBef>
                          <a:spcPts val="15"/>
                        </a:spcBef>
                        <a:buChar char="–"/>
                        <a:tabLst>
                          <a:tab pos="20764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формам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проведения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внеурочных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занятий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299085">
                        <a:lnSpc>
                          <a:spcPct val="102299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Впишите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тематическое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планирование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каждой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рабочей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(кроме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воспитания)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электронные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образовательные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ресурсы,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можно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изучении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темы.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algn="just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указывайте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программах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575945" algn="just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внеурочки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виды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Вместо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этого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напишите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формы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занятий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6740">
                <a:tc>
                  <a:txBody>
                    <a:bodyPr/>
                    <a:lstStyle/>
                    <a:p>
                      <a:pPr marL="71120" marR="759460">
                        <a:lnSpc>
                          <a:spcPct val="102099"/>
                        </a:lnSpc>
                        <a:spcBef>
                          <a:spcPts val="229"/>
                        </a:spcBef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ПРЕДМЕТНЫЕ</a:t>
                      </a:r>
                      <a:r>
                        <a:rPr sz="1400" u="heavy" spc="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400" u="heavy" spc="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565785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конкретизировали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модули.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388620">
                        <a:lnSpc>
                          <a:spcPct val="1020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заменили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некоторые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модули.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предметной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276225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области «Математика 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информатика»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оставили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предметы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377825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«Математика»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«Информатика».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математику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входят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курсы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«Алгебра»,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687705">
                        <a:lnSpc>
                          <a:spcPts val="173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«Геометрия»,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«Вероятность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статистика».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«История»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ts val="165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включает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курсы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«История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России»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«Всеобщая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история»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6360">
                        <a:lnSpc>
                          <a:spcPct val="1024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Деление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предметов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курсов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предметным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областям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было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другим.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стандарт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закреплял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модули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82550">
                        <a:lnSpc>
                          <a:spcPct val="1024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новое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деление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предметы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модули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плана,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раздела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требованиях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предметным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1128" y="201791"/>
          <a:ext cx="9759315" cy="670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220"/>
                <a:gridCol w="2142490"/>
                <a:gridCol w="3570605"/>
              </a:tblGrid>
              <a:tr h="3829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83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155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ВТОРОЙ</a:t>
                      </a:r>
                      <a:r>
                        <a:rPr sz="1550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ИНОСТРАННЫЙ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родного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Закрепите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локальных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актах,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ЯЗЫКИ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языка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организуете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родного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Закрепили,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родного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второго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обязательным</a:t>
                      </a:r>
                      <a:r>
                        <a:rPr sz="15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второго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иностранного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языков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из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иностранного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языков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можно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организовать,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всех,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второго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перечня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школы,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этого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есть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есть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школе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заявление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иностранного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заявление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родителей.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родителей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Поручите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классным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руководителям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основной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школы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собрать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заявления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родителей,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хотят,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чтобы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их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дети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изучали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второй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иностранный,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родной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родную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литературу.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Поручите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учителям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начальной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школы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собрать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заявления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родителей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об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изучении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детьми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родного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языка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литературного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чтения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родном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языке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b="1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АУДИТОРНАЯ</a:t>
                      </a:r>
                      <a:r>
                        <a:rPr sz="1550" u="heavy" spc="-4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НАГРУЗКА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часов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новой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нагрузки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при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Изменили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аудиторной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нагрузки.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аудиторной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нагрузки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ООО,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том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НОО: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НОО: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распределении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2954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минимум;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2904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минимум;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учебном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плане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тематическом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3190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максимум.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3345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максимум.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планировании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ООО: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ООО: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5058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минимум;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5267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минимум;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5549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максимум.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6020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максимум.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Уменьшили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внеурочной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внеурочной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1320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четыре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1350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за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6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четыре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1128" y="201791"/>
          <a:ext cx="9600564" cy="616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6845"/>
                <a:gridCol w="2459354"/>
                <a:gridCol w="3174365"/>
              </a:tblGrid>
              <a:tr h="3829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08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15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968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400" u="heavy" spc="-8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ВОСПИТАНИЯ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Изменили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рабочей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программе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 marR="351790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воспитания.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Теперь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она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может,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обязана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включать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модули.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Главное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описать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четыре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обязательных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раздела.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закрепили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дополнительные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 marR="248285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требования.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Программа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должна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обеспечивать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целостность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образовательной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среды,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самореализацию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практическую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подготовку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учеников,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учитывать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потребности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семей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т.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д.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39065">
                        <a:lnSpc>
                          <a:spcPct val="102400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Рабочая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программа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была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модульной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включала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обязательные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разделы.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рабочей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r>
                        <a:rPr sz="1400" spc="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меньше требований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175260">
                        <a:lnSpc>
                          <a:spcPct val="102299"/>
                        </a:lnSpc>
                        <a:spcBef>
                          <a:spcPts val="45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новых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рабочих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r>
                        <a:rPr sz="14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сначала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ориентируйтесь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ФГОС,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затем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примерные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воспитания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методические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рекомендации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ним.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Проверяющие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применят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санкции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 marR="234950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противоречит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ФГОС,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другим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документам,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являются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нормативными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975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ОСНАЩЕНИЕ</a:t>
                      </a:r>
                      <a:r>
                        <a:rPr sz="1400" u="heavy" spc="1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КАБИНЕТОВ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установили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 marR="264795">
                        <a:lnSpc>
                          <a:spcPct val="1022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оснащению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кабинетов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отдельным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предметным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областям.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частности,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кабинеты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естественно-научного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цикла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нужно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оснастить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комплектами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специального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лабораторного оборудования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291465">
                        <a:lnSpc>
                          <a:spcPct val="102299"/>
                        </a:lnSpc>
                        <a:spcBef>
                          <a:spcPts val="36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Устанавливали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общие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оснащению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кабинетов.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Так,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школе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должны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были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быть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лингафонные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кабинеты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помещения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проектной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деятельности,</a:t>
                      </a:r>
                      <a:r>
                        <a:rPr sz="14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занятий музыкой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430530">
                        <a:lnSpc>
                          <a:spcPct val="102499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Оцените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оснащение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кабинетов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требованиям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рамках ВСОКО.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 marR="160020">
                        <a:lnSpc>
                          <a:spcPct val="1020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оснащению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новой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ООО,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школы,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плана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ФХД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планировании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закупок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2022–2023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годах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1541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400" u="heavy" spc="7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ПОСОБИЯ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Ввели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форме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учебных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045" marR="153035">
                        <a:lnSpc>
                          <a:spcPct val="102099"/>
                        </a:lnSpc>
                        <a:spcBef>
                          <a:spcPts val="1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пособий.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Теперь,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обеспечиваете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каждого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ученика</a:t>
                      </a:r>
                      <a:r>
                        <a:rPr sz="14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учебным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пособием,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надо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предоставить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печатной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форме.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Дополнительно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можно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предоставить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электронную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версию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 marR="402590">
                        <a:lnSpc>
                          <a:spcPct val="102099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устанавливали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форму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учебного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пособия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242570">
                        <a:lnSpc>
                          <a:spcPct val="102400"/>
                        </a:lnSpc>
                        <a:spcBef>
                          <a:spcPts val="35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новые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форме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пособий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ООП,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том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рабочих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предметов,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курсов,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модулей.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6680" marR="579120">
                        <a:lnSpc>
                          <a:spcPct val="1020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Закупите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учебные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пособия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печатном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виде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57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9624" y="201791"/>
          <a:ext cx="9599929" cy="5767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7470"/>
                <a:gridCol w="2936239"/>
                <a:gridCol w="2776220"/>
              </a:tblGrid>
              <a:tr h="3829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ЭЛЕКТРОННЫЕ</a:t>
                      </a:r>
                      <a:r>
                        <a:rPr sz="1550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СРЕДСТВА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электронных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средствах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459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Организуйте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учеников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550" u="heavy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ДИСТАНЦИОННЫЕ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обучения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дистанционных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индивидуальный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ТЕХНОЛОГИИ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технологиях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авторизированный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доступ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Закрепили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электронных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информационным</a:t>
                      </a:r>
                      <a:r>
                        <a:rPr sz="155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обучения,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дистанционных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электронным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технологий.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школьники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учатся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образовательным</a:t>
                      </a:r>
                      <a:r>
                        <a:rPr sz="15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ресурсам,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использованием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дистанционных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информационным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технологий,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нужно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обеспечить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их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технологиям,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которые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индивидуальным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авторизованным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применяете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обучении.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доступом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всем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ресурсам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Закрепите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школы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ее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пределами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локальных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актах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ДЕЛЕНИЕ</a:t>
                      </a:r>
                      <a:r>
                        <a:rPr sz="1550" u="heavy" spc="-5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УЧЕНИКОВ</a:t>
                      </a:r>
                      <a:r>
                        <a:rPr sz="1550" u="heavy" spc="-5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u="heavy" spc="-4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ГРУППЫ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Норм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делении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учеников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Применяйте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разные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Закрепили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возможность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правила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деления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группы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образовательные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модели</a:t>
                      </a:r>
                      <a:r>
                        <a:rPr sz="15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учеников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группы.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Теперь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группах,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которые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образовательную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r>
                        <a:rPr sz="155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можно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разделили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класс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это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реализовывать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группах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по-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разному,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том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необходимо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успешного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числе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углубленным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изучением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отдельных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предметных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областей,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предметов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успеваемости,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потребностей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 интересов,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психического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4775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физического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здоровья,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пола,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общественных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10477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профессиональных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целей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детей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76" y="201791"/>
          <a:ext cx="9601200" cy="6392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4960"/>
                <a:gridCol w="2221865"/>
                <a:gridCol w="1984375"/>
              </a:tblGrid>
              <a:tr h="31686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2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550" u="heavy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КВАЛИФИКАЦИИ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Была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норма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том,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что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Оставьте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планах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Исключили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норму,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которой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педагоги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должны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повышать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непрерывность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повышения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квалификацию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реже,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года.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Законе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об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профессионального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квалификации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образовании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по-прежнему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закреплено,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педагог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вправе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обучение</a:t>
                      </a:r>
                      <a:r>
                        <a:rPr sz="15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педагогов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проходить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дополнительное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профессиональное</a:t>
                      </a:r>
                      <a:r>
                        <a:rPr sz="15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должна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обеспечиваться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года.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Такое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обязан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систематически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повышать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счет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освоения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право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работникам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квалификацию.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часто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он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должен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это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делать,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теперь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не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дополнительных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дает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Закон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об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указано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образовании.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Если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профилю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работники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будут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педагогической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обучаться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реже,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у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реже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проверяющих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могут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6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чем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один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раз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три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года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6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возникнуть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b="1" u="heavy" spc="-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АДАПТИРОВАННЫЕ</a:t>
                      </a:r>
                      <a:r>
                        <a:rPr sz="1550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можно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50"/>
                        </a:lnSpc>
                        <a:spcBef>
                          <a:spcPts val="355"/>
                        </a:spcBef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Поручите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педагогам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Закрепили,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адаптированные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использовать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использовать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разрабатывают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основе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нового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ООО.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этого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разработки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АООП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новый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u="sng" dirty="0">
                          <a:solidFill>
                            <a:srgbClr val="FF8118"/>
                          </a:solidFill>
                          <a:uFill>
                            <a:solidFill>
                              <a:srgbClr val="FF8018"/>
                            </a:solidFill>
                          </a:uFill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u="sng" spc="-80" dirty="0">
                          <a:solidFill>
                            <a:srgbClr val="FF8118"/>
                          </a:solidFill>
                          <a:uFill>
                            <a:solidFill>
                              <a:srgbClr val="FF8018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u="sng" spc="-25" dirty="0">
                          <a:solidFill>
                            <a:srgbClr val="FF8118"/>
                          </a:solidFill>
                          <a:uFill>
                            <a:solidFill>
                              <a:srgbClr val="FF8018"/>
                            </a:solidFill>
                          </a:uFill>
                          <a:latin typeface="Times New Roman"/>
                          <a:cs typeface="Times New Roman"/>
                        </a:rPr>
                        <a:t>НОО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него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добавили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вариации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предметов.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Например,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глухих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НОО.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Также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можно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слабослышащих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можно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включать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 программу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музыку.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разработать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АООП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НОО.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всех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ОВЗ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вместо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физкультуры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надо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внести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новые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адаптивную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физкультуру.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увеличиваете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срок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освоения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коррекционной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работы.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адаптированной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5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шести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лет,</a:t>
                      </a:r>
                      <a:r>
                        <a:rPr sz="15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аудиторных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также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обучению</a:t>
                      </a:r>
                      <a:r>
                        <a:rPr sz="15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детей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часов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может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превышать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6018.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содержал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ОВЗ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Из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5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убрали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нормы</a:t>
                      </a:r>
                      <a:r>
                        <a:rPr sz="15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учениках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ОВЗ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0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программе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750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АООП</a:t>
                      </a:r>
                      <a:r>
                        <a:rPr sz="15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умственной</a:t>
                      </a:r>
                      <a:r>
                        <a:rPr sz="15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отсталостью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(интеллектуальными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коррекционной</a:t>
                      </a:r>
                      <a:r>
                        <a:rPr sz="15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работы,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нарушениями),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так</a:t>
                      </a:r>
                      <a:r>
                        <a:rPr sz="15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5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5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них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20" dirty="0">
                          <a:latin typeface="Times New Roman"/>
                          <a:cs typeface="Times New Roman"/>
                        </a:rPr>
                        <a:t>действуют</a:t>
                      </a:r>
                      <a:r>
                        <a:rPr sz="15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отдельные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5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5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меньше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marL="106045">
                        <a:lnSpc>
                          <a:spcPts val="1755"/>
                        </a:lnSpc>
                      </a:pPr>
                      <a:r>
                        <a:rPr sz="1550" spc="-10" dirty="0">
                          <a:latin typeface="Times New Roman"/>
                          <a:cs typeface="Times New Roman"/>
                        </a:rPr>
                        <a:t>стандарты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38" y="622405"/>
            <a:ext cx="4038493" cy="334234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5235" y="661272"/>
            <a:ext cx="4102650" cy="3295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30764" y="241813"/>
            <a:ext cx="315658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Заявление</a:t>
            </a:r>
            <a:r>
              <a:rPr sz="155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</a:t>
            </a:r>
            <a:r>
              <a:rPr sz="155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родного</a:t>
            </a:r>
            <a:r>
              <a:rPr sz="1550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языка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9679" y="241813"/>
            <a:ext cx="44170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Заявление</a:t>
            </a:r>
            <a:r>
              <a:rPr sz="155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выбор</a:t>
            </a:r>
            <a:r>
              <a:rPr sz="155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второго</a:t>
            </a:r>
            <a:r>
              <a:rPr sz="1550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иностранного</a:t>
            </a:r>
            <a:r>
              <a:rPr sz="1550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языка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772" y="4124964"/>
            <a:ext cx="9277985" cy="1436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07110">
              <a:lnSpc>
                <a:spcPct val="99500"/>
              </a:lnSpc>
              <a:spcBef>
                <a:spcPts val="105"/>
              </a:spcBef>
            </a:pPr>
            <a:r>
              <a:rPr sz="1550" spc="-25" dirty="0">
                <a:latin typeface="Times New Roman"/>
                <a:cs typeface="Times New Roman"/>
              </a:rPr>
              <a:t>Школа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вправе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не</a:t>
            </a:r>
            <a:r>
              <a:rPr sz="1550" spc="-20" dirty="0">
                <a:latin typeface="Times New Roman"/>
                <a:cs typeface="Times New Roman"/>
              </a:rPr>
              <a:t> преподавать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родной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второй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иностранный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языки,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только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когда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объективно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нет </a:t>
            </a:r>
            <a:r>
              <a:rPr sz="1550" dirty="0">
                <a:latin typeface="Times New Roman"/>
                <a:cs typeface="Times New Roman"/>
              </a:rPr>
              <a:t>ресурсов,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или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все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родители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категорически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против.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Если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есть,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как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минимум,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кадровые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ресурсы,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хотя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бы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один </a:t>
            </a:r>
            <a:r>
              <a:rPr sz="1550" spc="-10" dirty="0">
                <a:latin typeface="Times New Roman"/>
                <a:cs typeface="Times New Roman"/>
              </a:rPr>
              <a:t>родитель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хочет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ввести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для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своего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ребенка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родной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литературное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чтение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на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родном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языке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–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начальной </a:t>
            </a:r>
            <a:r>
              <a:rPr sz="1550" spc="-20" dirty="0">
                <a:latin typeface="Times New Roman"/>
                <a:cs typeface="Times New Roman"/>
              </a:rPr>
              <a:t>школе,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или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родной</a:t>
            </a:r>
            <a:r>
              <a:rPr sz="1550" spc="-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родную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spc="-30" dirty="0">
                <a:latin typeface="Times New Roman"/>
                <a:cs typeface="Times New Roman"/>
              </a:rPr>
              <a:t>литературу, </a:t>
            </a:r>
            <a:r>
              <a:rPr sz="1550" spc="-10" dirty="0">
                <a:latin typeface="Times New Roman"/>
                <a:cs typeface="Times New Roman"/>
              </a:rPr>
              <a:t>второй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иностранный</a:t>
            </a:r>
            <a:r>
              <a:rPr sz="1550" spc="-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–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основной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школе,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вы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обязаны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это </a:t>
            </a:r>
            <a:r>
              <a:rPr sz="1550" spc="-10" dirty="0">
                <a:latin typeface="Times New Roman"/>
                <a:cs typeface="Times New Roman"/>
              </a:rPr>
              <a:t>сделать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(</a:t>
            </a:r>
            <a:r>
              <a:rPr sz="1550" b="1" dirty="0">
                <a:latin typeface="Times New Roman"/>
                <a:cs typeface="Times New Roman"/>
              </a:rPr>
              <a:t>п.</a:t>
            </a:r>
            <a:r>
              <a:rPr sz="1550" b="1" spc="-3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32.1</a:t>
            </a:r>
            <a:r>
              <a:rPr sz="1550" b="1" spc="-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ФГОС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НОО,</a:t>
            </a:r>
            <a:r>
              <a:rPr sz="1550" b="1" spc="-6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п.</a:t>
            </a:r>
            <a:r>
              <a:rPr sz="1550" b="1" spc="-3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33.1</a:t>
            </a:r>
            <a:r>
              <a:rPr sz="1550" b="1" spc="-65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ФГОС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imes New Roman"/>
                <a:cs typeface="Times New Roman"/>
              </a:rPr>
              <a:t>ООО</a:t>
            </a:r>
            <a:r>
              <a:rPr sz="1550" spc="-10" dirty="0">
                <a:latin typeface="Times New Roman"/>
                <a:cs typeface="Times New Roman"/>
              </a:rPr>
              <a:t>).</a:t>
            </a:r>
            <a:endParaRPr sz="1550">
              <a:latin typeface="Times New Roman"/>
              <a:cs typeface="Times New Roman"/>
            </a:endParaRPr>
          </a:p>
          <a:p>
            <a:pPr marL="355600">
              <a:lnSpc>
                <a:spcPts val="1850"/>
              </a:lnSpc>
            </a:pPr>
            <a:r>
              <a:rPr sz="1550" dirty="0">
                <a:latin typeface="Times New Roman"/>
                <a:cs typeface="Times New Roman"/>
              </a:rPr>
              <a:t>В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заявлении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надо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указать</a:t>
            </a:r>
            <a:r>
              <a:rPr sz="1550" spc="-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язык,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который</a:t>
            </a:r>
            <a:r>
              <a:rPr sz="1550" spc="-7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родители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выбирают</a:t>
            </a:r>
            <a:r>
              <a:rPr sz="1550" spc="-50" dirty="0">
                <a:latin typeface="Times New Roman"/>
                <a:cs typeface="Times New Roman"/>
              </a:rPr>
              <a:t> </a:t>
            </a:r>
            <a:r>
              <a:rPr sz="1550" b="1" dirty="0">
                <a:latin typeface="Times New Roman"/>
                <a:cs typeface="Times New Roman"/>
              </a:rPr>
              <a:t>из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b="1" spc="-20" dirty="0">
                <a:latin typeface="Times New Roman"/>
                <a:cs typeface="Times New Roman"/>
              </a:rPr>
              <a:t>школьного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b="1" spc="-10" dirty="0">
                <a:latin typeface="Times New Roman"/>
                <a:cs typeface="Times New Roman"/>
              </a:rPr>
              <a:t>перечня</a:t>
            </a:r>
            <a:r>
              <a:rPr sz="1550" spc="-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для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своего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ребенка.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2335" y="5795267"/>
            <a:ext cx="4037329" cy="4965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72465" marR="5080" indent="-660400">
              <a:lnSpc>
                <a:spcPts val="1850"/>
              </a:lnSpc>
              <a:spcBef>
                <a:spcPts val="165"/>
              </a:spcBef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Согласие</a:t>
            </a:r>
            <a:r>
              <a:rPr sz="155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</a:t>
            </a:r>
            <a:r>
              <a:rPr sz="155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перевод</a:t>
            </a:r>
            <a:r>
              <a:rPr sz="155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школьника</a:t>
            </a:r>
            <a:r>
              <a:rPr sz="155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обучение</a:t>
            </a:r>
            <a:r>
              <a:rPr sz="155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550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ФГОС</a:t>
            </a:r>
            <a:r>
              <a:rPr sz="155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НОО–2021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6235" y="5795267"/>
            <a:ext cx="4037329" cy="4965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672465" marR="5080" indent="-660400">
              <a:lnSpc>
                <a:spcPts val="1850"/>
              </a:lnSpc>
              <a:spcBef>
                <a:spcPts val="165"/>
              </a:spcBef>
            </a:pP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Согласие</a:t>
            </a:r>
            <a:r>
              <a:rPr sz="155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родителя</a:t>
            </a:r>
            <a:r>
              <a:rPr sz="1550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перевод</a:t>
            </a:r>
            <a:r>
              <a:rPr sz="155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школьника</a:t>
            </a:r>
            <a:r>
              <a:rPr sz="1550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sz="1550" spc="-25" dirty="0"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обучение</a:t>
            </a:r>
            <a:r>
              <a:rPr sz="155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550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ФГОС</a:t>
            </a:r>
            <a:r>
              <a:rPr sz="1550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ООО–2021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3" y="2351531"/>
            <a:ext cx="8577580" cy="5204460"/>
            <a:chOff x="309253" y="2351531"/>
            <a:chExt cx="8577580" cy="5204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7614" y="2351531"/>
              <a:ext cx="3089148" cy="4389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3082" y="2351531"/>
              <a:ext cx="3063239" cy="43891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8468" y="0"/>
            <a:ext cx="8261350" cy="4279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600" dirty="0"/>
              <a:t>Как</a:t>
            </a:r>
            <a:r>
              <a:rPr sz="2600" b="0" dirty="0">
                <a:latin typeface="Times New Roman"/>
                <a:cs typeface="Times New Roman"/>
              </a:rPr>
              <a:t> </a:t>
            </a:r>
            <a:r>
              <a:rPr sz="2600" dirty="0"/>
              <a:t>рассказать</a:t>
            </a:r>
            <a:r>
              <a:rPr sz="2600" b="0" spc="20" dirty="0">
                <a:latin typeface="Times New Roman"/>
                <a:cs typeface="Times New Roman"/>
              </a:rPr>
              <a:t> </a:t>
            </a:r>
            <a:r>
              <a:rPr sz="2600" dirty="0"/>
              <a:t>родителям</a:t>
            </a:r>
            <a:r>
              <a:rPr sz="2600" b="0" spc="40" dirty="0">
                <a:latin typeface="Times New Roman"/>
                <a:cs typeface="Times New Roman"/>
              </a:rPr>
              <a:t> </a:t>
            </a:r>
            <a:r>
              <a:rPr sz="2600" dirty="0"/>
              <a:t>о</a:t>
            </a:r>
            <a:r>
              <a:rPr sz="2600" b="0" dirty="0">
                <a:latin typeface="Times New Roman"/>
                <a:cs typeface="Times New Roman"/>
              </a:rPr>
              <a:t> </a:t>
            </a:r>
            <a:r>
              <a:rPr sz="2600" dirty="0"/>
              <a:t>переходе</a:t>
            </a:r>
            <a:r>
              <a:rPr sz="2600" b="0" spc="-5" dirty="0">
                <a:latin typeface="Times New Roman"/>
                <a:cs typeface="Times New Roman"/>
              </a:rPr>
              <a:t> </a:t>
            </a:r>
            <a:r>
              <a:rPr sz="2600" dirty="0"/>
              <a:t>на</a:t>
            </a:r>
            <a:r>
              <a:rPr sz="2600" b="0" spc="10" dirty="0">
                <a:latin typeface="Times New Roman"/>
                <a:cs typeface="Times New Roman"/>
              </a:rPr>
              <a:t> </a:t>
            </a:r>
            <a:r>
              <a:rPr sz="2600" dirty="0"/>
              <a:t>новые</a:t>
            </a:r>
            <a:r>
              <a:rPr sz="2600" b="0" spc="15" dirty="0">
                <a:latin typeface="Times New Roman"/>
                <a:cs typeface="Times New Roman"/>
              </a:rPr>
              <a:t> </a:t>
            </a:r>
            <a:r>
              <a:rPr sz="2600" spc="-20" dirty="0"/>
              <a:t>ФГОС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7835" y="395738"/>
            <a:ext cx="7375525" cy="190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26390" indent="-314325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Проведите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родительское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собрание</a:t>
            </a:r>
            <a:endParaRPr sz="1750">
              <a:latin typeface="Times New Roman"/>
              <a:cs typeface="Times New Roman"/>
            </a:endParaRPr>
          </a:p>
          <a:p>
            <a:pPr marL="326390" marR="5080" indent="-314325">
              <a:lnSpc>
                <a:spcPct val="100600"/>
              </a:lnSpc>
              <a:spcBef>
                <a:spcPts val="15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Расскажите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о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приеме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на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обучение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в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2020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учебном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году</a:t>
            </a:r>
            <a:r>
              <a:rPr sz="1750" spc="3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в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1-е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и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5-е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классы </a:t>
            </a:r>
            <a:r>
              <a:rPr sz="1750" dirty="0">
                <a:latin typeface="Times New Roman"/>
                <a:cs typeface="Times New Roman"/>
              </a:rPr>
              <a:t>уже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по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новым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ФГОС</a:t>
            </a:r>
            <a:endParaRPr sz="175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Расскажите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о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новшествах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подробнее</a:t>
            </a:r>
            <a:endParaRPr sz="175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Опишите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преимущества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для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родителей</a:t>
            </a:r>
            <a:r>
              <a:rPr sz="1750" spc="-1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и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детей</a:t>
            </a:r>
            <a:endParaRPr sz="175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Дополнительно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раздайте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памятки</a:t>
            </a:r>
            <a:endParaRPr sz="175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15"/>
              </a:spcBef>
              <a:buFont typeface="Wingdings"/>
              <a:buChar char=""/>
              <a:tabLst>
                <a:tab pos="326390" algn="l"/>
                <a:tab pos="327025" algn="l"/>
              </a:tabLst>
            </a:pPr>
            <a:r>
              <a:rPr sz="1750" dirty="0">
                <a:latin typeface="Times New Roman"/>
                <a:cs typeface="Times New Roman"/>
              </a:rPr>
              <a:t>К</a:t>
            </a:r>
            <a:r>
              <a:rPr sz="1750" spc="-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памяткам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приложите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согласия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на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переход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на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новые</a:t>
            </a:r>
            <a:r>
              <a:rPr sz="1750" spc="-40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ФГОС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5943"/>
            <a:ext cx="10693399" cy="6015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590487"/>
            <a:ext cx="9223058" cy="478975"/>
          </a:xfrm>
        </p:spPr>
        <p:txBody>
          <a:bodyPr>
            <a:noAutofit/>
          </a:bodyPr>
          <a:lstStyle/>
          <a:p>
            <a:pPr marL="401010" indent="-401010" algn="just">
              <a:buFont typeface="Arial" panose="020B0604020202020204" pitchFamily="34" charset="0"/>
              <a:buChar char="•"/>
            </a:pPr>
            <a:endParaRPr lang="ru-RU" sz="28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8096" y="1069463"/>
            <a:ext cx="7355889" cy="54489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807" b="1" dirty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r>
              <a:rPr lang="ru-RU" sz="2807" dirty="0">
                <a:latin typeface="Arial" panose="020B0604020202020204" pitchFamily="34" charset="0"/>
                <a:cs typeface="Arial" panose="020B0604020202020204" pitchFamily="34" charset="0"/>
              </a:rPr>
              <a:t> – 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</a:p>
          <a:p>
            <a:pPr>
              <a:lnSpc>
                <a:spcPct val="100000"/>
              </a:lnSpc>
            </a:pPr>
            <a:endParaRPr lang="ru-RU" sz="175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7" b="1" dirty="0"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</a:t>
            </a:r>
            <a:r>
              <a:rPr lang="ru-RU" sz="2807" dirty="0">
                <a:latin typeface="Arial" panose="020B0604020202020204" pitchFamily="34" charset="0"/>
                <a:cs typeface="Arial" panose="020B0604020202020204" pitchFamily="34" charset="0"/>
              </a:rPr>
              <a:t> ФГОС являются создание </a:t>
            </a:r>
            <a:r>
              <a:rPr lang="ru-RU" sz="2807" u="sng" dirty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2807" dirty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и обеспечение </a:t>
            </a:r>
            <a:r>
              <a:rPr lang="ru-RU" sz="2807" u="sng" dirty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2807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образования.</a:t>
            </a:r>
            <a:endParaRPr lang="ru-RU" sz="2807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531" y="2673024"/>
            <a:ext cx="3303718" cy="24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8842" y="186393"/>
            <a:ext cx="912652" cy="381323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296" y="-1"/>
            <a:ext cx="8271790" cy="1949997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23420" y="7269352"/>
            <a:ext cx="461895" cy="193111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26984" y="6570796"/>
            <a:ext cx="2566416" cy="985843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4507" y="783356"/>
            <a:ext cx="4257309" cy="1077185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dirty="0">
                <a:solidFill>
                  <a:srgbClr val="F3F3F3"/>
                </a:solidFill>
              </a:rPr>
              <a:t>Ключевые</a:t>
            </a:r>
            <a:r>
              <a:rPr sz="2300" spc="-57" dirty="0">
                <a:solidFill>
                  <a:srgbClr val="F3F3F3"/>
                </a:solidFill>
              </a:rPr>
              <a:t> </a:t>
            </a:r>
            <a:r>
              <a:rPr sz="2300" spc="-11" dirty="0">
                <a:solidFill>
                  <a:srgbClr val="F3F3F3"/>
                </a:solidFill>
              </a:rPr>
              <a:t>изменения</a:t>
            </a:r>
            <a:endParaRPr sz="2300"/>
          </a:p>
          <a:p>
            <a:pPr marL="14483"/>
            <a:r>
              <a:rPr sz="2300" dirty="0">
                <a:solidFill>
                  <a:srgbClr val="F3F3F3"/>
                </a:solidFill>
              </a:rPr>
              <a:t>в</a:t>
            </a:r>
            <a:r>
              <a:rPr sz="2300" spc="-1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обновленных</a:t>
            </a:r>
            <a:r>
              <a:rPr sz="2300" spc="-57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ФГОС</a:t>
            </a:r>
            <a:r>
              <a:rPr sz="2300" spc="490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НОО</a:t>
            </a:r>
            <a:r>
              <a:rPr sz="2300" spc="-46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и</a:t>
            </a:r>
            <a:r>
              <a:rPr sz="2300" spc="-6" dirty="0">
                <a:solidFill>
                  <a:srgbClr val="F3F3F3"/>
                </a:solidFill>
              </a:rPr>
              <a:t> </a:t>
            </a:r>
            <a:r>
              <a:rPr sz="2300" spc="-29" dirty="0">
                <a:solidFill>
                  <a:srgbClr val="F3F3F3"/>
                </a:solidFill>
              </a:rPr>
              <a:t>ООО</a:t>
            </a:r>
            <a:endParaRPr sz="2300"/>
          </a:p>
        </p:txBody>
      </p:sp>
      <p:sp>
        <p:nvSpPr>
          <p:cNvPr id="17" name="object 17"/>
          <p:cNvSpPr txBox="1"/>
          <p:nvPr/>
        </p:nvSpPr>
        <p:spPr>
          <a:xfrm>
            <a:off x="10405718" y="6934001"/>
            <a:ext cx="194560" cy="225296"/>
          </a:xfrm>
          <a:prstGeom prst="rect">
            <a:avLst/>
          </a:prstGeom>
        </p:spPr>
        <p:txBody>
          <a:bodyPr vert="horz" wrap="square" lIns="0" tIns="1448" rIns="0" bIns="0" rtlCol="0">
            <a:spAutoFit/>
          </a:bodyPr>
          <a:lstStyle/>
          <a:p>
            <a:pPr marL="43449">
              <a:spcBef>
                <a:spcPts val="11"/>
              </a:spcBef>
            </a:pPr>
            <a:fld id="{81D60167-4931-47E6-BA6A-407CBD079E47}" type="slidenum">
              <a:rPr sz="1400" b="1" spc="6" dirty="0">
                <a:solidFill>
                  <a:srgbClr val="F3F3F3"/>
                </a:solidFill>
                <a:latin typeface="Times New Roman"/>
                <a:cs typeface="Times New Roman"/>
              </a:rPr>
              <a:pPr marL="43449">
                <a:spcBef>
                  <a:spcPts val="11"/>
                </a:spcBef>
              </a:pPr>
              <a:t>3</a:t>
            </a:fld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463" y="2452503"/>
            <a:ext cx="3003063" cy="1592033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200591" rIns="0" bIns="0" rtlCol="0">
            <a:spAutoFit/>
          </a:bodyPr>
          <a:lstStyle/>
          <a:p>
            <a:pPr marL="127451" marR="120210" indent="-1448" algn="ctr">
              <a:lnSpc>
                <a:spcPct val="86100"/>
              </a:lnSpc>
              <a:spcBef>
                <a:spcPts val="1579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Приводят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Стандарты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в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соответствие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Федеральному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закону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«Об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образовании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Российской Федерации»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7941" y="2452503"/>
            <a:ext cx="3003063" cy="1696014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23173" rIns="0" bIns="0" rtlCol="0">
            <a:spAutoFit/>
          </a:bodyPr>
          <a:lstStyle/>
          <a:p>
            <a:pPr marL="2172" algn="ctr">
              <a:lnSpc>
                <a:spcPts val="2292"/>
              </a:lnSpc>
              <a:spcBef>
                <a:spcPts val="182"/>
              </a:spcBef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Устанавливают</a:t>
            </a:r>
            <a:endParaRPr sz="2100">
              <a:latin typeface="Arial Narrow"/>
              <a:cs typeface="Arial Narrow"/>
            </a:endParaRPr>
          </a:p>
          <a:p>
            <a:pPr marL="178866" marR="171624" indent="724" algn="ctr">
              <a:lnSpc>
                <a:spcPts val="2121"/>
              </a:lnSpc>
              <a:spcBef>
                <a:spcPts val="182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вариативность</a:t>
            </a:r>
            <a:r>
              <a:rPr sz="2100" spc="-7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сроков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реализации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(не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только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сторону</a:t>
            </a:r>
            <a:endParaRPr sz="2100">
              <a:latin typeface="Arial Narrow"/>
              <a:cs typeface="Arial Narrow"/>
            </a:endParaRPr>
          </a:p>
          <a:p>
            <a:pPr algn="ctr">
              <a:lnSpc>
                <a:spcPts val="1939"/>
              </a:lnSpc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увеличения,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но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сторону</a:t>
            </a:r>
            <a:endParaRPr sz="2100">
              <a:latin typeface="Arial Narrow"/>
              <a:cs typeface="Arial Narrow"/>
            </a:endParaRPr>
          </a:p>
          <a:p>
            <a:pPr algn="ctr">
              <a:lnSpc>
                <a:spcPts val="2292"/>
              </a:lnSpc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сокращения)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90420" y="2452503"/>
            <a:ext cx="3003063" cy="1436291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2"/>
              </a:lnSpc>
              <a:spcBef>
                <a:spcPts val="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Детализируют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условия</a:t>
            </a:r>
            <a:endParaRPr sz="2100">
              <a:latin typeface="Arial Narrow"/>
              <a:cs typeface="Arial Narrow"/>
            </a:endParaRPr>
          </a:p>
          <a:p>
            <a:pPr marL="584392" marR="576425" indent="1448" algn="ctr">
              <a:lnSpc>
                <a:spcPts val="2121"/>
              </a:lnSpc>
              <a:spcBef>
                <a:spcPts val="182"/>
              </a:spcBef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реализации образовательных программ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7594" y="4432307"/>
            <a:ext cx="3001578" cy="1306937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6517" rIns="0" bIns="0" rtlCol="0">
            <a:spAutoFit/>
          </a:bodyPr>
          <a:lstStyle/>
          <a:p>
            <a:pPr>
              <a:spcBef>
                <a:spcPts val="51"/>
              </a:spcBef>
            </a:pPr>
            <a:endParaRPr sz="3200">
              <a:latin typeface="Times New Roman"/>
              <a:cs typeface="Times New Roman"/>
            </a:endParaRPr>
          </a:p>
          <a:p>
            <a:pPr marL="408423" marR="400457" algn="ctr">
              <a:lnSpc>
                <a:spcPts val="2121"/>
              </a:lnSpc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Конкретизированные результаты систематизированы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40071" y="4432307"/>
            <a:ext cx="3001578" cy="1592764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201315" rIns="0" bIns="0" rtlCol="0">
            <a:spAutoFit/>
          </a:bodyPr>
          <a:lstStyle/>
          <a:p>
            <a:pPr marL="309938" marR="301972" indent="1448" algn="ctr">
              <a:lnSpc>
                <a:spcPct val="86100"/>
              </a:lnSpc>
              <a:spcBef>
                <a:spcPts val="1585"/>
              </a:spcBef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Оптимизированы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основной образовательной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программе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рабочей программе</a:t>
            </a:r>
            <a:endParaRPr sz="21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483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8842" y="186393"/>
            <a:ext cx="912652" cy="381323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8271790" cy="1949997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23420" y="7269352"/>
            <a:ext cx="461895" cy="193111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26984" y="6570796"/>
            <a:ext cx="2566416" cy="985843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4507" y="783357"/>
            <a:ext cx="5928154" cy="723242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dirty="0">
                <a:solidFill>
                  <a:srgbClr val="F3F3F3"/>
                </a:solidFill>
              </a:rPr>
              <a:t>Как</a:t>
            </a:r>
            <a:r>
              <a:rPr sz="2300" spc="-1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перейти</a:t>
            </a:r>
            <a:r>
              <a:rPr sz="2300" spc="-5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на</a:t>
            </a:r>
            <a:r>
              <a:rPr sz="2300" spc="-23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обновленные</a:t>
            </a:r>
            <a:r>
              <a:rPr sz="2300" spc="-68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ФГОС</a:t>
            </a:r>
            <a:r>
              <a:rPr sz="2300" spc="-23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НОО</a:t>
            </a:r>
            <a:r>
              <a:rPr sz="2300" spc="-29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и</a:t>
            </a:r>
            <a:r>
              <a:rPr sz="2300" spc="-6" dirty="0">
                <a:solidFill>
                  <a:srgbClr val="F3F3F3"/>
                </a:solidFill>
              </a:rPr>
              <a:t> </a:t>
            </a:r>
            <a:r>
              <a:rPr sz="2300" spc="-23" dirty="0">
                <a:solidFill>
                  <a:srgbClr val="F3F3F3"/>
                </a:solidFill>
              </a:rPr>
              <a:t>ООО:</a:t>
            </a:r>
            <a:endParaRPr sz="2300"/>
          </a:p>
        </p:txBody>
      </p:sp>
      <p:sp>
        <p:nvSpPr>
          <p:cNvPr id="12" name="object 12"/>
          <p:cNvSpPr txBox="1"/>
          <p:nvPr/>
        </p:nvSpPr>
        <p:spPr>
          <a:xfrm>
            <a:off x="1044507" y="1119201"/>
            <a:ext cx="1952287" cy="369299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b="1" dirty="0">
                <a:solidFill>
                  <a:srgbClr val="F3F3F3"/>
                </a:solidFill>
                <a:latin typeface="Arial Narrow"/>
                <a:cs typeface="Arial Narrow"/>
              </a:rPr>
              <a:t>дорожная</a:t>
            </a:r>
            <a:r>
              <a:rPr sz="2300" b="1" spc="-63" dirty="0">
                <a:solidFill>
                  <a:srgbClr val="F3F3F3"/>
                </a:solidFill>
                <a:latin typeface="Arial Narrow"/>
                <a:cs typeface="Arial Narrow"/>
              </a:rPr>
              <a:t> </a:t>
            </a:r>
            <a:r>
              <a:rPr sz="2300" b="1" spc="-11" dirty="0">
                <a:solidFill>
                  <a:srgbClr val="F3F3F3"/>
                </a:solidFill>
                <a:latin typeface="Arial Narrow"/>
                <a:cs typeface="Arial Narrow"/>
              </a:rPr>
              <a:t>карта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4624" y="2235884"/>
            <a:ext cx="7285621" cy="660955"/>
          </a:xfrm>
          <a:prstGeom prst="rect">
            <a:avLst/>
          </a:prstGeom>
        </p:spPr>
        <p:txBody>
          <a:bodyPr vert="horz" wrap="square" lIns="0" tIns="14483" rIns="0" bIns="0" rtlCol="0">
            <a:spAutoFit/>
          </a:bodyPr>
          <a:lstStyle/>
          <a:p>
            <a:pPr marL="14483">
              <a:spcBef>
                <a:spcPts val="114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Дорожная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карта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понадобится,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чтобы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поэтапно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подготовить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документы</a:t>
            </a:r>
            <a:endParaRPr sz="2100">
              <a:latin typeface="Arial Narrow"/>
              <a:cs typeface="Arial Narrow"/>
            </a:endParaRPr>
          </a:p>
          <a:p>
            <a:pPr marL="14483"/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переходу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обновленные</a:t>
            </a:r>
            <a:r>
              <a:rPr sz="2100" spc="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ООО.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933" y="2361825"/>
            <a:ext cx="1137658" cy="370695"/>
          </a:xfrm>
          <a:prstGeom prst="rect">
            <a:avLst/>
          </a:prstGeom>
          <a:solidFill>
            <a:srgbClr val="F3F3F3"/>
          </a:solidFill>
          <a:ln w="28575">
            <a:solidFill>
              <a:srgbClr val="FFCA73"/>
            </a:solidFill>
          </a:ln>
        </p:spPr>
        <p:txBody>
          <a:bodyPr vert="horz" wrap="square" lIns="0" tIns="47070" rIns="0" bIns="0" rtlCol="0">
            <a:spAutoFit/>
          </a:bodyPr>
          <a:lstStyle/>
          <a:p>
            <a:pPr marL="103554">
              <a:spcBef>
                <a:spcPts val="371"/>
              </a:spcBef>
            </a:pPr>
            <a:r>
              <a:rPr sz="2100" b="1" spc="-11" dirty="0">
                <a:solidFill>
                  <a:srgbClr val="C00000"/>
                </a:solidFill>
                <a:latin typeface="Arial Narrow"/>
                <a:cs typeface="Arial Narrow"/>
              </a:rPr>
              <a:t>ЗАЧЕМ?</a:t>
            </a:r>
            <a:endParaRPr sz="21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84990" y="3212562"/>
            <a:ext cx="618583" cy="582830"/>
            <a:chOff x="414718" y="2915602"/>
            <a:chExt cx="528955" cy="528955"/>
          </a:xfrm>
        </p:grpSpPr>
        <p:sp>
          <p:nvSpPr>
            <p:cNvPr id="16" name="object 16"/>
            <p:cNvSpPr/>
            <p:nvPr/>
          </p:nvSpPr>
          <p:spPr>
            <a:xfrm>
              <a:off x="429005" y="292988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249936" y="0"/>
                  </a:moveTo>
                  <a:lnTo>
                    <a:pt x="205009" y="4026"/>
                  </a:lnTo>
                  <a:lnTo>
                    <a:pt x="162725" y="15635"/>
                  </a:lnTo>
                  <a:lnTo>
                    <a:pt x="123788" y="34120"/>
                  </a:lnTo>
                  <a:lnTo>
                    <a:pt x="88905" y="58777"/>
                  </a:lnTo>
                  <a:lnTo>
                    <a:pt x="58781" y="88900"/>
                  </a:lnTo>
                  <a:lnTo>
                    <a:pt x="34123" y="123782"/>
                  </a:lnTo>
                  <a:lnTo>
                    <a:pt x="15636" y="162719"/>
                  </a:lnTo>
                  <a:lnTo>
                    <a:pt x="4026" y="205006"/>
                  </a:lnTo>
                  <a:lnTo>
                    <a:pt x="0" y="249936"/>
                  </a:lnTo>
                  <a:lnTo>
                    <a:pt x="4026" y="294865"/>
                  </a:lnTo>
                  <a:lnTo>
                    <a:pt x="15636" y="337152"/>
                  </a:lnTo>
                  <a:lnTo>
                    <a:pt x="34123" y="376089"/>
                  </a:lnTo>
                  <a:lnTo>
                    <a:pt x="58781" y="410972"/>
                  </a:lnTo>
                  <a:lnTo>
                    <a:pt x="88905" y="441094"/>
                  </a:lnTo>
                  <a:lnTo>
                    <a:pt x="123788" y="465751"/>
                  </a:lnTo>
                  <a:lnTo>
                    <a:pt x="162725" y="484236"/>
                  </a:lnTo>
                  <a:lnTo>
                    <a:pt x="205009" y="495845"/>
                  </a:lnTo>
                  <a:lnTo>
                    <a:pt x="249936" y="499872"/>
                  </a:lnTo>
                  <a:lnTo>
                    <a:pt x="294862" y="495845"/>
                  </a:lnTo>
                  <a:lnTo>
                    <a:pt x="337146" y="484236"/>
                  </a:lnTo>
                  <a:lnTo>
                    <a:pt x="376083" y="465751"/>
                  </a:lnTo>
                  <a:lnTo>
                    <a:pt x="410966" y="441094"/>
                  </a:lnTo>
                  <a:lnTo>
                    <a:pt x="441090" y="410971"/>
                  </a:lnTo>
                  <a:lnTo>
                    <a:pt x="465748" y="376089"/>
                  </a:lnTo>
                  <a:lnTo>
                    <a:pt x="484235" y="337152"/>
                  </a:lnTo>
                  <a:lnTo>
                    <a:pt x="495845" y="294865"/>
                  </a:lnTo>
                  <a:lnTo>
                    <a:pt x="499872" y="249936"/>
                  </a:lnTo>
                  <a:lnTo>
                    <a:pt x="495845" y="205006"/>
                  </a:lnTo>
                  <a:lnTo>
                    <a:pt x="484235" y="162719"/>
                  </a:lnTo>
                  <a:lnTo>
                    <a:pt x="465748" y="123782"/>
                  </a:lnTo>
                  <a:lnTo>
                    <a:pt x="441090" y="88900"/>
                  </a:lnTo>
                  <a:lnTo>
                    <a:pt x="410966" y="58777"/>
                  </a:lnTo>
                  <a:lnTo>
                    <a:pt x="376083" y="34120"/>
                  </a:lnTo>
                  <a:lnTo>
                    <a:pt x="337146" y="15635"/>
                  </a:lnTo>
                  <a:lnTo>
                    <a:pt x="294862" y="402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9005" y="292988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249936"/>
                  </a:moveTo>
                  <a:lnTo>
                    <a:pt x="4026" y="205006"/>
                  </a:lnTo>
                  <a:lnTo>
                    <a:pt x="15636" y="162719"/>
                  </a:lnTo>
                  <a:lnTo>
                    <a:pt x="34123" y="123782"/>
                  </a:lnTo>
                  <a:lnTo>
                    <a:pt x="58781" y="88900"/>
                  </a:lnTo>
                  <a:lnTo>
                    <a:pt x="88905" y="58777"/>
                  </a:lnTo>
                  <a:lnTo>
                    <a:pt x="123788" y="34120"/>
                  </a:lnTo>
                  <a:lnTo>
                    <a:pt x="162725" y="15635"/>
                  </a:lnTo>
                  <a:lnTo>
                    <a:pt x="205009" y="4026"/>
                  </a:lnTo>
                  <a:lnTo>
                    <a:pt x="249936" y="0"/>
                  </a:lnTo>
                  <a:lnTo>
                    <a:pt x="294862" y="4026"/>
                  </a:lnTo>
                  <a:lnTo>
                    <a:pt x="337146" y="15635"/>
                  </a:lnTo>
                  <a:lnTo>
                    <a:pt x="376083" y="34120"/>
                  </a:lnTo>
                  <a:lnTo>
                    <a:pt x="410966" y="58777"/>
                  </a:lnTo>
                  <a:lnTo>
                    <a:pt x="441090" y="88900"/>
                  </a:lnTo>
                  <a:lnTo>
                    <a:pt x="465748" y="123782"/>
                  </a:lnTo>
                  <a:lnTo>
                    <a:pt x="484235" y="162719"/>
                  </a:lnTo>
                  <a:lnTo>
                    <a:pt x="495845" y="205006"/>
                  </a:lnTo>
                  <a:lnTo>
                    <a:pt x="499872" y="249936"/>
                  </a:lnTo>
                  <a:lnTo>
                    <a:pt x="495845" y="294865"/>
                  </a:lnTo>
                  <a:lnTo>
                    <a:pt x="484235" y="337152"/>
                  </a:lnTo>
                  <a:lnTo>
                    <a:pt x="465748" y="376089"/>
                  </a:lnTo>
                  <a:lnTo>
                    <a:pt x="441090" y="410971"/>
                  </a:lnTo>
                  <a:lnTo>
                    <a:pt x="410966" y="441094"/>
                  </a:lnTo>
                  <a:lnTo>
                    <a:pt x="376083" y="465751"/>
                  </a:lnTo>
                  <a:lnTo>
                    <a:pt x="337146" y="484236"/>
                  </a:lnTo>
                  <a:lnTo>
                    <a:pt x="294862" y="495845"/>
                  </a:lnTo>
                  <a:lnTo>
                    <a:pt x="249936" y="499872"/>
                  </a:lnTo>
                  <a:lnTo>
                    <a:pt x="205009" y="495845"/>
                  </a:lnTo>
                  <a:lnTo>
                    <a:pt x="162725" y="484236"/>
                  </a:lnTo>
                  <a:lnTo>
                    <a:pt x="123788" y="465751"/>
                  </a:lnTo>
                  <a:lnTo>
                    <a:pt x="88905" y="441094"/>
                  </a:lnTo>
                  <a:lnTo>
                    <a:pt x="58781" y="410972"/>
                  </a:lnTo>
                  <a:lnTo>
                    <a:pt x="34123" y="376089"/>
                  </a:lnTo>
                  <a:lnTo>
                    <a:pt x="15636" y="337152"/>
                  </a:lnTo>
                  <a:lnTo>
                    <a:pt x="4026" y="294865"/>
                  </a:lnTo>
                  <a:lnTo>
                    <a:pt x="0" y="249936"/>
                  </a:lnTo>
                  <a:close/>
                </a:path>
              </a:pathLst>
            </a:custGeom>
            <a:ln w="28574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93797" y="4086107"/>
          <a:ext cx="6100430" cy="302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855"/>
                <a:gridCol w="519075"/>
                <a:gridCol w="501253"/>
                <a:gridCol w="585167"/>
                <a:gridCol w="585167"/>
                <a:gridCol w="585165"/>
                <a:gridCol w="585165"/>
                <a:gridCol w="585165"/>
                <a:gridCol w="501253"/>
                <a:gridCol w="585165"/>
              </a:tblGrid>
              <a:tr h="57093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Учебный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25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год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179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5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Классы, </a:t>
                      </a: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переходящие</a:t>
                      </a:r>
                      <a:r>
                        <a:rPr sz="1500" b="1" spc="-3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b="1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500" b="1" spc="15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ФГОС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179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381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79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2021/2022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E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E2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381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079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2022/2023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2023/2024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68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079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2024/2025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2025/2026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BDEAEC"/>
                    </a:solidFill>
                  </a:tcPr>
                </a:tc>
              </a:tr>
              <a:tr h="408611"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spc="-10" dirty="0">
                          <a:solidFill>
                            <a:srgbClr val="F3F3F3"/>
                          </a:solidFill>
                          <a:latin typeface="Arial Narrow"/>
                          <a:cs typeface="Arial Narrow"/>
                        </a:rPr>
                        <a:t>2026/2027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043C56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1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2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3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R="20066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4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5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6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7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8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500" b="1" dirty="0">
                          <a:solidFill>
                            <a:srgbClr val="1C2043"/>
                          </a:solidFill>
                          <a:latin typeface="Arial Narrow"/>
                          <a:cs typeface="Arial Narrow"/>
                        </a:rPr>
                        <a:t>9</a:t>
                      </a:r>
                      <a:endParaRPr sz="1500">
                        <a:latin typeface="Arial Narrow"/>
                        <a:cs typeface="Arial Narrow"/>
                      </a:endParaRPr>
                    </a:p>
                  </a:txBody>
                  <a:tcPr marL="0" marR="0" marT="47578" marB="0">
                    <a:lnL w="12700">
                      <a:solidFill>
                        <a:srgbClr val="F3F3F3"/>
                      </a:solidFill>
                      <a:prstDash val="solid"/>
                    </a:lnL>
                    <a:lnR w="12700">
                      <a:solidFill>
                        <a:srgbClr val="F3F3F3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39B8F4"/>
                    </a:solidFill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6835087" y="4235208"/>
            <a:ext cx="366843" cy="347739"/>
            <a:chOff x="5844730" y="3843718"/>
            <a:chExt cx="313690" cy="315595"/>
          </a:xfrm>
        </p:grpSpPr>
        <p:sp>
          <p:nvSpPr>
            <p:cNvPr id="20" name="object 20"/>
            <p:cNvSpPr/>
            <p:nvPr/>
          </p:nvSpPr>
          <p:spPr>
            <a:xfrm>
              <a:off x="5859017" y="3858005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2849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84988" y="28651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FFF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9017" y="3858005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286512"/>
                  </a:moveTo>
                  <a:lnTo>
                    <a:pt x="284988" y="286512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6835087" y="5022764"/>
            <a:ext cx="366843" cy="347739"/>
            <a:chOff x="5844730" y="4558474"/>
            <a:chExt cx="313690" cy="315595"/>
          </a:xfrm>
        </p:grpSpPr>
        <p:sp>
          <p:nvSpPr>
            <p:cNvPr id="23" name="object 23"/>
            <p:cNvSpPr/>
            <p:nvPr/>
          </p:nvSpPr>
          <p:spPr>
            <a:xfrm>
              <a:off x="5859017" y="4572761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284988" y="0"/>
                  </a:moveTo>
                  <a:lnTo>
                    <a:pt x="0" y="0"/>
                  </a:lnTo>
                  <a:lnTo>
                    <a:pt x="0" y="286512"/>
                  </a:lnTo>
                  <a:lnTo>
                    <a:pt x="284988" y="286512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DF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59017" y="4572761"/>
              <a:ext cx="285115" cy="287020"/>
            </a:xfrm>
            <a:custGeom>
              <a:avLst/>
              <a:gdLst/>
              <a:ahLst/>
              <a:cxnLst/>
              <a:rect l="l" t="t" r="r" b="b"/>
              <a:pathLst>
                <a:path w="285114" h="287020">
                  <a:moveTo>
                    <a:pt x="0" y="286512"/>
                  </a:moveTo>
                  <a:lnTo>
                    <a:pt x="284988" y="286512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6512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835087" y="5889242"/>
            <a:ext cx="366843" cy="345640"/>
            <a:chOff x="5844730" y="5344858"/>
            <a:chExt cx="313690" cy="313690"/>
          </a:xfrm>
        </p:grpSpPr>
        <p:sp>
          <p:nvSpPr>
            <p:cNvPr id="26" name="object 26"/>
            <p:cNvSpPr/>
            <p:nvPr/>
          </p:nvSpPr>
          <p:spPr>
            <a:xfrm>
              <a:off x="5859017" y="535914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284988" y="0"/>
                  </a:moveTo>
                  <a:lnTo>
                    <a:pt x="0" y="0"/>
                  </a:lnTo>
                  <a:lnTo>
                    <a:pt x="0" y="284987"/>
                  </a:lnTo>
                  <a:lnTo>
                    <a:pt x="284988" y="284987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59017" y="5359146"/>
              <a:ext cx="285115" cy="285115"/>
            </a:xfrm>
            <a:custGeom>
              <a:avLst/>
              <a:gdLst/>
              <a:ahLst/>
              <a:cxnLst/>
              <a:rect l="l" t="t" r="r" b="b"/>
              <a:pathLst>
                <a:path w="285114" h="285114">
                  <a:moveTo>
                    <a:pt x="0" y="284987"/>
                  </a:moveTo>
                  <a:lnTo>
                    <a:pt x="284988" y="284987"/>
                  </a:lnTo>
                  <a:lnTo>
                    <a:pt x="284988" y="0"/>
                  </a:lnTo>
                  <a:lnTo>
                    <a:pt x="0" y="0"/>
                  </a:lnTo>
                  <a:lnTo>
                    <a:pt x="0" y="284987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6933" y="3338014"/>
            <a:ext cx="9356725" cy="3256538"/>
          </a:xfrm>
          <a:prstGeom prst="rect">
            <a:avLst/>
          </a:prstGeom>
        </p:spPr>
        <p:txBody>
          <a:bodyPr vert="horz" wrap="square" lIns="0" tIns="14483" rIns="0" bIns="0" rtlCol="0">
            <a:spAutoFit/>
          </a:bodyPr>
          <a:lstStyle/>
          <a:p>
            <a:pPr marL="14483">
              <a:spcBef>
                <a:spcPts val="114"/>
              </a:spcBef>
              <a:tabLst>
                <a:tab pos="627117" algn="l"/>
              </a:tabLst>
            </a:pPr>
            <a:r>
              <a:rPr sz="3100" b="1" spc="-86" baseline="1543" dirty="0">
                <a:solidFill>
                  <a:srgbClr val="F3F3F3"/>
                </a:solidFill>
                <a:latin typeface="Arial Narrow"/>
                <a:cs typeface="Arial Narrow"/>
              </a:rPr>
              <a:t>1</a:t>
            </a:r>
            <a:r>
              <a:rPr sz="3100" b="1" baseline="1543" dirty="0">
                <a:solidFill>
                  <a:srgbClr val="F3F3F3"/>
                </a:solidFill>
                <a:latin typeface="Arial Narrow"/>
                <a:cs typeface="Arial Narrow"/>
              </a:rPr>
              <a:t>	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Определите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период,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на</a:t>
            </a:r>
            <a:r>
              <a:rPr sz="2100" b="1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который</a:t>
            </a:r>
            <a:r>
              <a:rPr sz="2100" b="1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будете</a:t>
            </a:r>
            <a:r>
              <a:rPr sz="2100" b="1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составлять</a:t>
            </a:r>
            <a:r>
              <a:rPr sz="2100" b="1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дорожную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карту</a:t>
            </a:r>
            <a:endParaRPr sz="21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400">
              <a:latin typeface="Arial Narrow"/>
              <a:cs typeface="Arial Narrow"/>
            </a:endParaRPr>
          </a:p>
          <a:p>
            <a:pPr marL="6574594" marR="436665">
              <a:spcBef>
                <a:spcPts val="1853"/>
              </a:spcBef>
            </a:pPr>
            <a:r>
              <a:rPr b="1" spc="-11" dirty="0">
                <a:solidFill>
                  <a:srgbClr val="1C2043"/>
                </a:solidFill>
                <a:latin typeface="Arial Narrow"/>
                <a:cs typeface="Arial Narrow"/>
              </a:rPr>
              <a:t>Обучение</a:t>
            </a:r>
            <a:r>
              <a:rPr b="1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b="1" spc="-29" dirty="0">
                <a:solidFill>
                  <a:srgbClr val="1C2043"/>
                </a:solidFill>
                <a:latin typeface="Arial Narrow"/>
                <a:cs typeface="Arial Narrow"/>
              </a:rPr>
              <a:t> по </a:t>
            </a:r>
            <a:r>
              <a:rPr b="1" dirty="0">
                <a:solidFill>
                  <a:srgbClr val="1C2043"/>
                </a:solidFill>
                <a:latin typeface="Arial Narrow"/>
                <a:cs typeface="Arial Narrow"/>
              </a:rPr>
              <a:t>решению</a:t>
            </a:r>
            <a:r>
              <a:rPr b="1" spc="-108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spc="-23" dirty="0">
                <a:solidFill>
                  <a:srgbClr val="1C2043"/>
                </a:solidFill>
                <a:latin typeface="Arial Narrow"/>
                <a:cs typeface="Arial Narrow"/>
              </a:rPr>
              <a:t>школы</a:t>
            </a:r>
            <a:endParaRPr>
              <a:latin typeface="Arial Narrow"/>
              <a:cs typeface="Arial Narrow"/>
            </a:endParaRPr>
          </a:p>
          <a:p>
            <a:pPr>
              <a:spcBef>
                <a:spcPts val="11"/>
              </a:spcBef>
            </a:pPr>
            <a:endParaRPr>
              <a:latin typeface="Arial Narrow"/>
              <a:cs typeface="Arial Narrow"/>
            </a:endParaRPr>
          </a:p>
          <a:p>
            <a:pPr marL="6574594"/>
            <a:r>
              <a:rPr b="1" spc="-11" dirty="0">
                <a:solidFill>
                  <a:srgbClr val="1C2043"/>
                </a:solidFill>
                <a:latin typeface="Arial Narrow"/>
                <a:cs typeface="Arial Narrow"/>
              </a:rPr>
              <a:t>Продолжение</a:t>
            </a:r>
            <a:r>
              <a:rPr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dirty="0">
                <a:solidFill>
                  <a:srgbClr val="1C2043"/>
                </a:solidFill>
                <a:latin typeface="Arial Narrow"/>
                <a:cs typeface="Arial Narrow"/>
              </a:rPr>
              <a:t>обучения</a:t>
            </a:r>
            <a:r>
              <a:rPr b="1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spc="-29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endParaRPr>
              <a:latin typeface="Arial Narrow"/>
              <a:cs typeface="Arial Narrow"/>
            </a:endParaRPr>
          </a:p>
          <a:p>
            <a:pPr marL="6574594"/>
            <a:r>
              <a:rPr b="1" spc="-23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>
              <a:latin typeface="Arial Narrow"/>
              <a:cs typeface="Arial Narrow"/>
            </a:endParaRPr>
          </a:p>
          <a:p>
            <a:pPr>
              <a:spcBef>
                <a:spcPts val="57"/>
              </a:spcBef>
            </a:pPr>
            <a:endParaRPr sz="2300">
              <a:latin typeface="Arial Narrow"/>
              <a:cs typeface="Arial Narrow"/>
            </a:endParaRPr>
          </a:p>
          <a:p>
            <a:pPr marL="6493489" marR="320800">
              <a:spcBef>
                <a:spcPts val="6"/>
              </a:spcBef>
            </a:pPr>
            <a:r>
              <a:rPr b="1" spc="-11" dirty="0">
                <a:solidFill>
                  <a:srgbClr val="1C2043"/>
                </a:solidFill>
                <a:latin typeface="Arial Narrow"/>
                <a:cs typeface="Arial Narrow"/>
              </a:rPr>
              <a:t>Обязательное</a:t>
            </a:r>
            <a:r>
              <a:rPr b="1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b="1" spc="-11" dirty="0">
                <a:solidFill>
                  <a:srgbClr val="1C2043"/>
                </a:solidFill>
                <a:latin typeface="Arial Narrow"/>
                <a:cs typeface="Arial Narrow"/>
              </a:rPr>
              <a:t>введение </a:t>
            </a:r>
            <a:r>
              <a:rPr b="1" spc="-23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endParaRPr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05718" y="6934001"/>
            <a:ext cx="194560" cy="225296"/>
          </a:xfrm>
          <a:prstGeom prst="rect">
            <a:avLst/>
          </a:prstGeom>
        </p:spPr>
        <p:txBody>
          <a:bodyPr vert="horz" wrap="square" lIns="0" tIns="1448" rIns="0" bIns="0" rtlCol="0">
            <a:spAutoFit/>
          </a:bodyPr>
          <a:lstStyle/>
          <a:p>
            <a:pPr marL="43449">
              <a:spcBef>
                <a:spcPts val="11"/>
              </a:spcBef>
            </a:pPr>
            <a:fld id="{81D60167-4931-47E6-BA6A-407CBD079E47}" type="slidenum">
              <a:rPr sz="1400" b="1" spc="6" dirty="0">
                <a:solidFill>
                  <a:srgbClr val="F3F3F3"/>
                </a:solidFill>
                <a:latin typeface="Times New Roman"/>
                <a:cs typeface="Times New Roman"/>
              </a:rPr>
              <a:pPr marL="43449">
                <a:spcBef>
                  <a:spcPts val="11"/>
                </a:spcBef>
              </a:pPr>
              <a:t>4</a:t>
            </a:fld>
            <a:endParaRPr sz="1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8842" y="186393"/>
            <a:ext cx="912652" cy="381323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8271790" cy="1949997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23420" y="7269352"/>
            <a:ext cx="461895" cy="193111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01698" y="6140075"/>
            <a:ext cx="10192147" cy="1416844"/>
            <a:chOff x="429005" y="5572505"/>
            <a:chExt cx="8715375" cy="128587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9005" y="5572505"/>
              <a:ext cx="6573520" cy="646430"/>
            </a:xfrm>
            <a:custGeom>
              <a:avLst/>
              <a:gdLst/>
              <a:ahLst/>
              <a:cxnLst/>
              <a:rect l="l" t="t" r="r" b="b"/>
              <a:pathLst>
                <a:path w="6573520" h="646429">
                  <a:moveTo>
                    <a:pt x="6573011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573011" y="646176"/>
                  </a:lnTo>
                  <a:lnTo>
                    <a:pt x="657301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4507" y="951279"/>
            <a:ext cx="5590272" cy="723242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dirty="0">
                <a:solidFill>
                  <a:srgbClr val="F3F3F3"/>
                </a:solidFill>
              </a:rPr>
              <a:t>Изменения</a:t>
            </a:r>
            <a:r>
              <a:rPr sz="2300" spc="-57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в обновленных</a:t>
            </a:r>
            <a:r>
              <a:rPr sz="2300" spc="-63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ФГОС</a:t>
            </a:r>
            <a:r>
              <a:rPr sz="2300" spc="-1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НОО</a:t>
            </a:r>
            <a:r>
              <a:rPr sz="2300" spc="-29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и </a:t>
            </a:r>
            <a:r>
              <a:rPr sz="2300" spc="-29" dirty="0">
                <a:solidFill>
                  <a:srgbClr val="F3F3F3"/>
                </a:solidFill>
              </a:rPr>
              <a:t>ООО</a:t>
            </a:r>
            <a:endParaRPr sz="2300"/>
          </a:p>
        </p:txBody>
      </p:sp>
      <p:sp>
        <p:nvSpPr>
          <p:cNvPr id="13" name="object 13"/>
          <p:cNvSpPr txBox="1"/>
          <p:nvPr/>
        </p:nvSpPr>
        <p:spPr>
          <a:xfrm>
            <a:off x="500808" y="2046971"/>
            <a:ext cx="9692379" cy="71227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46346" rIns="0" bIns="0" rtlCol="0">
            <a:spAutoFit/>
          </a:bodyPr>
          <a:lstStyle/>
          <a:p>
            <a:pPr marR="49242" algn="ctr">
              <a:spcBef>
                <a:spcPts val="365"/>
              </a:spcBef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Содержание</a:t>
            </a:r>
            <a:endParaRPr sz="2100">
              <a:latin typeface="Arial Narrow"/>
              <a:cs typeface="Arial Narrow"/>
            </a:endParaRPr>
          </a:p>
          <a:p>
            <a:pPr marL="2172" algn="ctr">
              <a:spcBef>
                <a:spcPts val="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ООП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должно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быть</a:t>
            </a:r>
            <a:r>
              <a:rPr sz="2100" spc="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ВАРИАТИВНЫМ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698" y="3858013"/>
            <a:ext cx="2757263" cy="1985791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6346" rIns="0" bIns="0" rtlCol="0">
            <a:spAutoFit/>
          </a:bodyPr>
          <a:lstStyle/>
          <a:p>
            <a:pPr marL="246937">
              <a:spcBef>
                <a:spcPts val="365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структуре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программ</a:t>
            </a:r>
            <a:endParaRPr sz="2100">
              <a:latin typeface="Arial Narrow"/>
              <a:cs typeface="Arial Narrow"/>
            </a:endParaRPr>
          </a:p>
          <a:p>
            <a:pPr marL="248384" marR="242592" indent="136864"/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школа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может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предусмотреть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предметы,</a:t>
            </a:r>
            <a:endParaRPr sz="2100">
              <a:latin typeface="Arial Narrow"/>
              <a:cs typeface="Arial Narrow"/>
            </a:endParaRPr>
          </a:p>
          <a:p>
            <a:pPr marL="512701" marR="496769" indent="-12311">
              <a:spcBef>
                <a:spcPts val="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учебные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модули</a:t>
            </a:r>
            <a:endParaRPr sz="21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913840" y="2817944"/>
            <a:ext cx="868096" cy="268676"/>
            <a:chOff x="4201858" y="2557462"/>
            <a:chExt cx="742315" cy="243840"/>
          </a:xfrm>
        </p:grpSpPr>
        <p:sp>
          <p:nvSpPr>
            <p:cNvPr id="16" name="object 16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534924" y="0"/>
                  </a:moveTo>
                  <a:lnTo>
                    <a:pt x="178307" y="0"/>
                  </a:lnTo>
                  <a:lnTo>
                    <a:pt x="178307" y="107441"/>
                  </a:lnTo>
                  <a:lnTo>
                    <a:pt x="0" y="107441"/>
                  </a:lnTo>
                  <a:lnTo>
                    <a:pt x="356615" y="214884"/>
                  </a:lnTo>
                  <a:lnTo>
                    <a:pt x="713231" y="107441"/>
                  </a:lnTo>
                  <a:lnTo>
                    <a:pt x="534924" y="107441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6146" y="2571750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0" y="107441"/>
                  </a:moveTo>
                  <a:lnTo>
                    <a:pt x="178307" y="107441"/>
                  </a:lnTo>
                  <a:lnTo>
                    <a:pt x="178307" y="0"/>
                  </a:lnTo>
                  <a:lnTo>
                    <a:pt x="534924" y="0"/>
                  </a:lnTo>
                  <a:lnTo>
                    <a:pt x="534924" y="107441"/>
                  </a:lnTo>
                  <a:lnTo>
                    <a:pt x="713231" y="107441"/>
                  </a:lnTo>
                  <a:lnTo>
                    <a:pt x="356615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1697" y="3149381"/>
            <a:ext cx="9692379" cy="406526"/>
          </a:xfrm>
          <a:prstGeom prst="rect">
            <a:avLst/>
          </a:prstGeom>
          <a:solidFill>
            <a:srgbClr val="F3F3F3"/>
          </a:solidFill>
          <a:ln w="28575">
            <a:solidFill>
              <a:srgbClr val="032A3D"/>
            </a:solidFill>
          </a:ln>
        </p:spPr>
        <p:txBody>
          <a:bodyPr vert="horz" wrap="square" lIns="0" tIns="82554" rIns="0" bIns="0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sz="2100" b="1" dirty="0">
                <a:solidFill>
                  <a:srgbClr val="C00000"/>
                </a:solidFill>
                <a:latin typeface="Arial Narrow"/>
                <a:cs typeface="Arial Narrow"/>
              </a:rPr>
              <a:t>КАК</a:t>
            </a:r>
            <a:r>
              <a:rPr sz="2100" b="1" spc="-11" dirty="0">
                <a:solidFill>
                  <a:srgbClr val="C00000"/>
                </a:solidFill>
                <a:latin typeface="Arial Narrow"/>
                <a:cs typeface="Arial Narrow"/>
              </a:rPr>
              <a:t> ОБЕСПЕЧИТЬ?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8461"/>
          </a:xfrm>
          <a:prstGeom prst="rect">
            <a:avLst/>
          </a:prstGeom>
        </p:spPr>
        <p:txBody>
          <a:bodyPr vert="horz" wrap="square" lIns="0" tIns="1448" rIns="0" bIns="0" rtlCol="0">
            <a:spAutoFit/>
          </a:bodyPr>
          <a:lstStyle/>
          <a:p>
            <a:pPr marL="25345">
              <a:spcBef>
                <a:spcPts val="11"/>
              </a:spcBef>
            </a:pPr>
            <a:fld id="{81D60167-4931-47E6-BA6A-407CBD079E47}" type="slidenum">
              <a:rPr spc="-29" dirty="0">
                <a:latin typeface="Times New Roman"/>
                <a:cs typeface="Times New Roman"/>
              </a:rPr>
              <a:pPr marL="25345">
                <a:spcBef>
                  <a:spcPts val="11"/>
                </a:spcBef>
              </a:pPr>
              <a:t>5</a:t>
            </a:fld>
            <a:endParaRPr spc="-29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10107" y="3858014"/>
            <a:ext cx="2673350" cy="1785472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168004" rIns="0" bIns="0" rtlCol="0">
            <a:spAutoFit/>
          </a:bodyPr>
          <a:lstStyle/>
          <a:p>
            <a:pPr marL="149176" marR="146279" indent="3621" algn="ctr">
              <a:spcBef>
                <a:spcPts val="1323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разрабатывать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реализовывать программы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углубленного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изучения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отдельных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предметов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32971" y="3858013"/>
            <a:ext cx="3760512" cy="1985791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6346" rIns="0" bIns="0" rtlCol="0">
            <a:spAutoFit/>
          </a:bodyPr>
          <a:lstStyle/>
          <a:p>
            <a:pPr marL="185383" marR="177418" indent="-1448" algn="ctr">
              <a:spcBef>
                <a:spcPts val="365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Может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разрабатывать</a:t>
            </a:r>
            <a:r>
              <a:rPr sz="2100" spc="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реализовывать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индивидуальные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учебные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планы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соответствии</a:t>
            </a:r>
            <a:r>
              <a:rPr sz="2100" spc="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образовательными</a:t>
            </a:r>
            <a:endParaRPr sz="2100">
              <a:latin typeface="Arial Narrow"/>
              <a:cs typeface="Arial Narrow"/>
            </a:endParaRPr>
          </a:p>
          <a:p>
            <a:pPr marL="362801" marR="355560" algn="ctr">
              <a:spcBef>
                <a:spcPts val="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потребностями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интересами учеников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698" y="6140075"/>
            <a:ext cx="7687366" cy="712270"/>
          </a:xfrm>
          <a:prstGeom prst="rect">
            <a:avLst/>
          </a:prstGeom>
          <a:ln w="28575">
            <a:solidFill>
              <a:srgbClr val="FFCA73"/>
            </a:solidFill>
          </a:ln>
        </p:spPr>
        <p:txBody>
          <a:bodyPr vert="horz" wrap="square" lIns="0" tIns="47794" rIns="0" bIns="0" rtlCol="0">
            <a:spAutoFit/>
          </a:bodyPr>
          <a:lstStyle/>
          <a:p>
            <a:pPr marL="103554" marR="1060161">
              <a:spcBef>
                <a:spcPts val="37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Вариативность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дает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школе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возможность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выбирать,</a:t>
            </a:r>
            <a:r>
              <a:rPr sz="2100" spc="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как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именно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формировать</a:t>
            </a:r>
            <a:r>
              <a:rPr sz="2100" spc="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программы</a:t>
            </a:r>
            <a:endParaRPr sz="21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079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8842" y="186393"/>
            <a:ext cx="912652" cy="381323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8271790" cy="1949997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23420" y="7269352"/>
            <a:ext cx="461895" cy="193111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26984" y="6570796"/>
            <a:ext cx="2566416" cy="985843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4507" y="951279"/>
            <a:ext cx="5590272" cy="723242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dirty="0">
                <a:solidFill>
                  <a:srgbClr val="F3F3F3"/>
                </a:solidFill>
              </a:rPr>
              <a:t>Изменения</a:t>
            </a:r>
            <a:r>
              <a:rPr sz="2300" spc="-57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в обновленных</a:t>
            </a:r>
            <a:r>
              <a:rPr sz="2300" spc="-63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ФГОС</a:t>
            </a:r>
            <a:r>
              <a:rPr sz="2300" spc="-1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НОО</a:t>
            </a:r>
            <a:r>
              <a:rPr sz="2300" spc="-29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и </a:t>
            </a:r>
            <a:r>
              <a:rPr sz="2300" spc="-29" dirty="0">
                <a:solidFill>
                  <a:srgbClr val="F3F3F3"/>
                </a:solidFill>
              </a:rPr>
              <a:t>ООО</a:t>
            </a:r>
            <a:endParaRPr sz="2300"/>
          </a:p>
        </p:txBody>
      </p:sp>
      <p:sp>
        <p:nvSpPr>
          <p:cNvPr id="12" name="object 12"/>
          <p:cNvSpPr txBox="1"/>
          <p:nvPr/>
        </p:nvSpPr>
        <p:spPr>
          <a:xfrm>
            <a:off x="10344529" y="6921866"/>
            <a:ext cx="211640" cy="229493"/>
          </a:xfrm>
          <a:prstGeom prst="rect">
            <a:avLst/>
          </a:prstGeom>
        </p:spPr>
        <p:txBody>
          <a:bodyPr vert="horz" wrap="square" lIns="0" tIns="14483" rIns="0" bIns="0" rtlCol="0">
            <a:spAutoFit/>
          </a:bodyPr>
          <a:lstStyle/>
          <a:p>
            <a:pPr marL="14483">
              <a:spcBef>
                <a:spcPts val="114"/>
              </a:spcBef>
            </a:pPr>
            <a:r>
              <a:rPr sz="1400" b="1" spc="-29" dirty="0">
                <a:solidFill>
                  <a:srgbClr val="F3F3F3"/>
                </a:solidFill>
                <a:latin typeface="Times New Roman"/>
                <a:cs typeface="Times New Roman"/>
              </a:rPr>
              <a:t>18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169" y="2126734"/>
            <a:ext cx="9943377" cy="712270"/>
          </a:xfrm>
          <a:prstGeom prst="rect">
            <a:avLst/>
          </a:prstGeom>
          <a:solidFill>
            <a:srgbClr val="FFDFAB"/>
          </a:solidFill>
          <a:ln w="28575">
            <a:solidFill>
              <a:srgbClr val="FFCA73"/>
            </a:solidFill>
          </a:ln>
        </p:spPr>
        <p:txBody>
          <a:bodyPr vert="horz" wrap="square" lIns="0" tIns="45622" rIns="0" bIns="0" rtlCol="0">
            <a:spAutoFit/>
          </a:bodyPr>
          <a:lstStyle/>
          <a:p>
            <a:pPr marL="3310108" marR="208556" indent="-3099379">
              <a:spcBef>
                <a:spcPts val="359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Новые</a:t>
            </a:r>
            <a:r>
              <a:rPr sz="2100" b="1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2021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года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определяют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четкие</a:t>
            </a:r>
            <a:r>
              <a:rPr sz="2100" b="1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100" b="1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предметным</a:t>
            </a:r>
            <a:r>
              <a:rPr sz="2100" b="1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2100" b="1" spc="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по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каждой</a:t>
            </a:r>
            <a:r>
              <a:rPr sz="2100" b="1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учебной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дисциплине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169" y="2991533"/>
            <a:ext cx="4093937" cy="3279184"/>
          </a:xfrm>
          <a:prstGeom prst="rect">
            <a:avLst/>
          </a:prstGeom>
          <a:solidFill>
            <a:srgbClr val="F3F3F3"/>
          </a:solidFill>
          <a:ln w="28575">
            <a:solidFill>
              <a:srgbClr val="429399"/>
            </a:solidFill>
          </a:ln>
        </p:spPr>
        <p:txBody>
          <a:bodyPr vert="horz" wrap="square" lIns="0" tIns="47070" rIns="0" bIns="0" rtlCol="0">
            <a:spAutoFit/>
          </a:bodyPr>
          <a:lstStyle/>
          <a:p>
            <a:pPr marL="104278" marR="665498">
              <a:spcBef>
                <a:spcPts val="371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НОО</a:t>
            </a:r>
            <a:r>
              <a:rPr sz="2100" b="1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конкретизировали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z="2100" b="1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по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каждому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модулю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ОРКСЭ</a:t>
            </a:r>
            <a:endParaRPr sz="2100">
              <a:latin typeface="Arial Narrow"/>
              <a:cs typeface="Arial Narrow"/>
            </a:endParaRPr>
          </a:p>
          <a:p>
            <a:pPr marL="301972" indent="-198418">
              <a:buFont typeface="Wingdings"/>
              <a:buChar char=""/>
              <a:tabLst>
                <a:tab pos="302696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2100" spc="-5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православной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2100">
              <a:latin typeface="Arial Narrow"/>
              <a:cs typeface="Arial Narrow"/>
            </a:endParaRPr>
          </a:p>
          <a:p>
            <a:pPr marL="301972" indent="-198418">
              <a:buFont typeface="Wingdings"/>
              <a:buChar char=""/>
              <a:tabLst>
                <a:tab pos="302696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иудейской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2100">
              <a:latin typeface="Arial Narrow"/>
              <a:cs typeface="Arial Narrow"/>
            </a:endParaRPr>
          </a:p>
          <a:p>
            <a:pPr marL="301972" indent="-198418">
              <a:spcBef>
                <a:spcPts val="6"/>
              </a:spcBef>
              <a:buFont typeface="Wingdings"/>
              <a:buChar char=""/>
              <a:tabLst>
                <a:tab pos="302696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буддийской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культуры»,</a:t>
            </a:r>
            <a:endParaRPr sz="2100">
              <a:latin typeface="Arial Narrow"/>
              <a:cs typeface="Arial Narrow"/>
            </a:endParaRPr>
          </a:p>
          <a:p>
            <a:pPr marL="361353" indent="-257799">
              <a:buFont typeface="Wingdings"/>
              <a:buChar char=""/>
              <a:tabLst>
                <a:tab pos="36207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 исламской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культуры»,</a:t>
            </a:r>
            <a:endParaRPr sz="2100">
              <a:latin typeface="Arial Narrow"/>
              <a:cs typeface="Arial Narrow"/>
            </a:endParaRPr>
          </a:p>
          <a:p>
            <a:pPr marL="301972" marR="556874" indent="-198418">
              <a:buClr>
                <a:srgbClr val="1C2043"/>
              </a:buClr>
              <a:buFont typeface="Wingdings"/>
              <a:buChar char=""/>
              <a:tabLst>
                <a:tab pos="362077" algn="l"/>
              </a:tabLst>
            </a:pPr>
            <a:r>
              <a:rPr dirty="0"/>
              <a:t>	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религиозных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культур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народов</a:t>
            </a:r>
            <a:r>
              <a:rPr sz="2100" spc="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России»,</a:t>
            </a:r>
            <a:endParaRPr sz="2100">
              <a:latin typeface="Arial Narrow"/>
              <a:cs typeface="Arial Narrow"/>
            </a:endParaRPr>
          </a:p>
          <a:p>
            <a:pPr marL="301972" indent="-198418">
              <a:buFont typeface="Wingdings"/>
              <a:buChar char=""/>
              <a:tabLst>
                <a:tab pos="302696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«Основы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светской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этики».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3019" y="2991533"/>
            <a:ext cx="5514527" cy="3295269"/>
          </a:xfrm>
          <a:prstGeom prst="rect">
            <a:avLst/>
          </a:prstGeom>
          <a:solidFill>
            <a:srgbClr val="F3F3F3"/>
          </a:solidFill>
          <a:ln w="28575">
            <a:solidFill>
              <a:srgbClr val="429399"/>
            </a:solidFill>
          </a:ln>
        </p:spPr>
        <p:txBody>
          <a:bodyPr vert="horz" wrap="square" lIns="0" tIns="63000" rIns="0" bIns="0" rtlCol="0">
            <a:spAutoFit/>
          </a:bodyPr>
          <a:lstStyle/>
          <a:p>
            <a:pPr marL="103554">
              <a:spcBef>
                <a:spcPts val="495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ООО</a:t>
            </a:r>
            <a:endParaRPr sz="2100">
              <a:latin typeface="Arial Narrow"/>
              <a:cs typeface="Arial Narrow"/>
            </a:endParaRPr>
          </a:p>
          <a:p>
            <a:pPr marL="407699" indent="-304869">
              <a:buFont typeface="Wingdings"/>
              <a:buChar char=""/>
              <a:tabLst>
                <a:tab pos="407699" algn="l"/>
                <a:tab pos="408423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отдельно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описал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результаты 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для</a:t>
            </a:r>
            <a:endParaRPr sz="2100">
              <a:latin typeface="Arial Narrow"/>
              <a:cs typeface="Arial Narrow"/>
            </a:endParaRPr>
          </a:p>
          <a:p>
            <a:pPr marL="407699"/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учебного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предмета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«История»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курсов</a:t>
            </a:r>
            <a:endParaRPr sz="2100">
              <a:latin typeface="Arial Narrow"/>
              <a:cs typeface="Arial Narrow"/>
            </a:endParaRPr>
          </a:p>
          <a:p>
            <a:pPr marL="407699"/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«История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России»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«Всеобщая</a:t>
            </a:r>
            <a:r>
              <a:rPr sz="2100" spc="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история».</a:t>
            </a:r>
            <a:endParaRPr sz="2100">
              <a:latin typeface="Arial Narrow"/>
              <a:cs typeface="Arial Narrow"/>
            </a:endParaRPr>
          </a:p>
          <a:p>
            <a:pPr marL="407699" marR="215074" indent="-304145">
              <a:buFont typeface="Wingdings"/>
              <a:buChar char=""/>
              <a:tabLst>
                <a:tab pos="407699" algn="l"/>
                <a:tab pos="408423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установил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требования</a:t>
            </a:r>
            <a:r>
              <a:rPr sz="2100" spc="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предметным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результатам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при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углубленном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изучении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отдельных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предметов: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«Математика»,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включая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курсы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«Алгебра»,</a:t>
            </a:r>
            <a:r>
              <a:rPr sz="2100" spc="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«Геометрия»,</a:t>
            </a:r>
            <a:endParaRPr sz="2100">
              <a:latin typeface="Arial Narrow"/>
              <a:cs typeface="Arial Narrow"/>
            </a:endParaRPr>
          </a:p>
          <a:p>
            <a:pPr marL="407699">
              <a:spcBef>
                <a:spcPts val="6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«Вероятность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статистика»;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«Информатика»;</a:t>
            </a:r>
            <a:endParaRPr sz="2100">
              <a:latin typeface="Arial Narrow"/>
              <a:cs typeface="Arial Narrow"/>
            </a:endParaRPr>
          </a:p>
          <a:p>
            <a:pPr marL="407699"/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«Физика»; «Химия»;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«Биология».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53800" y="6376846"/>
            <a:ext cx="6851202" cy="877795"/>
          </a:xfrm>
          <a:prstGeom prst="rect">
            <a:avLst/>
          </a:prstGeom>
          <a:solidFill>
            <a:srgbClr val="F3F3F3"/>
          </a:solidFill>
          <a:ln w="28575">
            <a:solidFill>
              <a:srgbClr val="043C56"/>
            </a:solidFill>
          </a:ln>
        </p:spPr>
        <p:txBody>
          <a:bodyPr vert="horz" wrap="square" lIns="0" tIns="46346" rIns="0" bIns="0" rtlCol="0">
            <a:spAutoFit/>
          </a:bodyPr>
          <a:lstStyle/>
          <a:p>
            <a:pPr marL="103554" marR="451148">
              <a:spcBef>
                <a:spcPts val="365"/>
              </a:spcBef>
            </a:pP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Предметные</a:t>
            </a:r>
            <a:r>
              <a:rPr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r>
              <a:rPr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в новых</a:t>
            </a:r>
            <a:r>
              <a:rPr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ФГОС</a:t>
            </a:r>
            <a:r>
              <a:rPr spc="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не</a:t>
            </a:r>
            <a:r>
              <a:rPr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согласовываются</a:t>
            </a:r>
            <a:r>
              <a:rPr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57" dirty="0">
                <a:solidFill>
                  <a:srgbClr val="1C2043"/>
                </a:solidFill>
                <a:latin typeface="Arial Narrow"/>
                <a:cs typeface="Arial Narrow"/>
              </a:rPr>
              <a:t>с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требованиями</a:t>
            </a:r>
            <a:r>
              <a:rPr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концепций</a:t>
            </a:r>
            <a:r>
              <a:rPr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преподавания</a:t>
            </a:r>
            <a:r>
              <a:rPr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физики,</a:t>
            </a:r>
            <a:r>
              <a:rPr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астрономии,</a:t>
            </a:r>
            <a:r>
              <a:rPr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химии, </a:t>
            </a:r>
            <a:r>
              <a:rPr dirty="0">
                <a:solidFill>
                  <a:srgbClr val="1C2043"/>
                </a:solidFill>
                <a:latin typeface="Arial Narrow"/>
                <a:cs typeface="Arial Narrow"/>
              </a:rPr>
              <a:t>истории</a:t>
            </a:r>
            <a:r>
              <a:rPr spc="-5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pc="-11" dirty="0">
                <a:solidFill>
                  <a:srgbClr val="1C2043"/>
                </a:solidFill>
                <a:latin typeface="Arial Narrow"/>
                <a:cs typeface="Arial Narrow"/>
              </a:rPr>
              <a:t>России</a:t>
            </a:r>
            <a:endParaRPr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1225" y="6518950"/>
            <a:ext cx="701754" cy="661194"/>
            <a:chOff x="343090" y="5916358"/>
            <a:chExt cx="600075" cy="600075"/>
          </a:xfrm>
        </p:grpSpPr>
        <p:sp>
          <p:nvSpPr>
            <p:cNvPr id="18" name="object 18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285750" y="0"/>
                  </a:moveTo>
                  <a:lnTo>
                    <a:pt x="239401" y="3740"/>
                  </a:lnTo>
                  <a:lnTo>
                    <a:pt x="195432" y="14568"/>
                  </a:lnTo>
                  <a:lnTo>
                    <a:pt x="154433" y="31895"/>
                  </a:lnTo>
                  <a:lnTo>
                    <a:pt x="116991" y="55134"/>
                  </a:lnTo>
                  <a:lnTo>
                    <a:pt x="83696" y="83696"/>
                  </a:lnTo>
                  <a:lnTo>
                    <a:pt x="55134" y="116991"/>
                  </a:lnTo>
                  <a:lnTo>
                    <a:pt x="31895" y="154433"/>
                  </a:lnTo>
                  <a:lnTo>
                    <a:pt x="14568" y="195432"/>
                  </a:lnTo>
                  <a:lnTo>
                    <a:pt x="3740" y="239401"/>
                  </a:lnTo>
                  <a:lnTo>
                    <a:pt x="0" y="285749"/>
                  </a:lnTo>
                  <a:lnTo>
                    <a:pt x="3740" y="332098"/>
                  </a:lnTo>
                  <a:lnTo>
                    <a:pt x="14568" y="376067"/>
                  </a:lnTo>
                  <a:lnTo>
                    <a:pt x="31895" y="417066"/>
                  </a:lnTo>
                  <a:lnTo>
                    <a:pt x="55134" y="454508"/>
                  </a:lnTo>
                  <a:lnTo>
                    <a:pt x="83696" y="487803"/>
                  </a:lnTo>
                  <a:lnTo>
                    <a:pt x="116991" y="516365"/>
                  </a:lnTo>
                  <a:lnTo>
                    <a:pt x="154433" y="539604"/>
                  </a:lnTo>
                  <a:lnTo>
                    <a:pt x="195432" y="556931"/>
                  </a:lnTo>
                  <a:lnTo>
                    <a:pt x="239401" y="567759"/>
                  </a:lnTo>
                  <a:lnTo>
                    <a:pt x="285750" y="571499"/>
                  </a:lnTo>
                  <a:lnTo>
                    <a:pt x="332098" y="567759"/>
                  </a:lnTo>
                  <a:lnTo>
                    <a:pt x="376067" y="556931"/>
                  </a:lnTo>
                  <a:lnTo>
                    <a:pt x="417066" y="539604"/>
                  </a:lnTo>
                  <a:lnTo>
                    <a:pt x="454508" y="516365"/>
                  </a:lnTo>
                  <a:lnTo>
                    <a:pt x="487803" y="487803"/>
                  </a:lnTo>
                  <a:lnTo>
                    <a:pt x="516365" y="454508"/>
                  </a:lnTo>
                  <a:lnTo>
                    <a:pt x="539604" y="417066"/>
                  </a:lnTo>
                  <a:lnTo>
                    <a:pt x="556931" y="376067"/>
                  </a:lnTo>
                  <a:lnTo>
                    <a:pt x="567759" y="332098"/>
                  </a:lnTo>
                  <a:lnTo>
                    <a:pt x="571500" y="285749"/>
                  </a:lnTo>
                  <a:lnTo>
                    <a:pt x="567759" y="239401"/>
                  </a:lnTo>
                  <a:lnTo>
                    <a:pt x="556931" y="195432"/>
                  </a:lnTo>
                  <a:lnTo>
                    <a:pt x="539604" y="154433"/>
                  </a:lnTo>
                  <a:lnTo>
                    <a:pt x="516365" y="116991"/>
                  </a:lnTo>
                  <a:lnTo>
                    <a:pt x="487803" y="83696"/>
                  </a:lnTo>
                  <a:lnTo>
                    <a:pt x="454508" y="55134"/>
                  </a:lnTo>
                  <a:lnTo>
                    <a:pt x="417066" y="31895"/>
                  </a:lnTo>
                  <a:lnTo>
                    <a:pt x="376067" y="14568"/>
                  </a:lnTo>
                  <a:lnTo>
                    <a:pt x="332098" y="374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7377" y="5930646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49"/>
                  </a:moveTo>
                  <a:lnTo>
                    <a:pt x="3740" y="239401"/>
                  </a:lnTo>
                  <a:lnTo>
                    <a:pt x="14568" y="195432"/>
                  </a:lnTo>
                  <a:lnTo>
                    <a:pt x="31895" y="154433"/>
                  </a:lnTo>
                  <a:lnTo>
                    <a:pt x="55134" y="116991"/>
                  </a:lnTo>
                  <a:lnTo>
                    <a:pt x="83696" y="83696"/>
                  </a:lnTo>
                  <a:lnTo>
                    <a:pt x="116991" y="55134"/>
                  </a:lnTo>
                  <a:lnTo>
                    <a:pt x="154433" y="31895"/>
                  </a:lnTo>
                  <a:lnTo>
                    <a:pt x="195432" y="14568"/>
                  </a:lnTo>
                  <a:lnTo>
                    <a:pt x="239401" y="3740"/>
                  </a:lnTo>
                  <a:lnTo>
                    <a:pt x="285750" y="0"/>
                  </a:lnTo>
                  <a:lnTo>
                    <a:pt x="332098" y="3740"/>
                  </a:lnTo>
                  <a:lnTo>
                    <a:pt x="376067" y="14568"/>
                  </a:lnTo>
                  <a:lnTo>
                    <a:pt x="417066" y="31895"/>
                  </a:lnTo>
                  <a:lnTo>
                    <a:pt x="454508" y="55134"/>
                  </a:lnTo>
                  <a:lnTo>
                    <a:pt x="487803" y="83696"/>
                  </a:lnTo>
                  <a:lnTo>
                    <a:pt x="516365" y="116991"/>
                  </a:lnTo>
                  <a:lnTo>
                    <a:pt x="539604" y="154433"/>
                  </a:lnTo>
                  <a:lnTo>
                    <a:pt x="556931" y="195432"/>
                  </a:lnTo>
                  <a:lnTo>
                    <a:pt x="567759" y="239401"/>
                  </a:lnTo>
                  <a:lnTo>
                    <a:pt x="571500" y="285749"/>
                  </a:lnTo>
                  <a:lnTo>
                    <a:pt x="567759" y="332098"/>
                  </a:lnTo>
                  <a:lnTo>
                    <a:pt x="556931" y="376067"/>
                  </a:lnTo>
                  <a:lnTo>
                    <a:pt x="539604" y="417066"/>
                  </a:lnTo>
                  <a:lnTo>
                    <a:pt x="516365" y="454508"/>
                  </a:lnTo>
                  <a:lnTo>
                    <a:pt x="487803" y="487803"/>
                  </a:lnTo>
                  <a:lnTo>
                    <a:pt x="454508" y="516365"/>
                  </a:lnTo>
                  <a:lnTo>
                    <a:pt x="417066" y="539604"/>
                  </a:lnTo>
                  <a:lnTo>
                    <a:pt x="376067" y="556931"/>
                  </a:lnTo>
                  <a:lnTo>
                    <a:pt x="332098" y="567759"/>
                  </a:lnTo>
                  <a:lnTo>
                    <a:pt x="285750" y="571499"/>
                  </a:lnTo>
                  <a:lnTo>
                    <a:pt x="239401" y="567759"/>
                  </a:lnTo>
                  <a:lnTo>
                    <a:pt x="195432" y="556931"/>
                  </a:lnTo>
                  <a:lnTo>
                    <a:pt x="154433" y="539604"/>
                  </a:lnTo>
                  <a:lnTo>
                    <a:pt x="116991" y="516365"/>
                  </a:lnTo>
                  <a:lnTo>
                    <a:pt x="83696" y="487803"/>
                  </a:lnTo>
                  <a:lnTo>
                    <a:pt x="55134" y="454508"/>
                  </a:lnTo>
                  <a:lnTo>
                    <a:pt x="31895" y="417066"/>
                  </a:lnTo>
                  <a:lnTo>
                    <a:pt x="14568" y="376067"/>
                  </a:lnTo>
                  <a:lnTo>
                    <a:pt x="3740" y="332098"/>
                  </a:lnTo>
                  <a:lnTo>
                    <a:pt x="0" y="285749"/>
                  </a:lnTo>
                  <a:close/>
                </a:path>
              </a:pathLst>
            </a:custGeom>
            <a:ln w="28575">
              <a:solidFill>
                <a:srgbClr val="032A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91982" y="6668975"/>
            <a:ext cx="119558" cy="337790"/>
          </a:xfrm>
          <a:prstGeom prst="rect">
            <a:avLst/>
          </a:prstGeom>
        </p:spPr>
        <p:txBody>
          <a:bodyPr vert="horz" wrap="square" lIns="0" tIns="14483" rIns="0" bIns="0" rtlCol="0">
            <a:spAutoFit/>
          </a:bodyPr>
          <a:lstStyle/>
          <a:p>
            <a:pPr marL="14483">
              <a:spcBef>
                <a:spcPts val="114"/>
              </a:spcBef>
            </a:pPr>
            <a:r>
              <a:rPr sz="2100" dirty="0">
                <a:solidFill>
                  <a:srgbClr val="F3F3F3"/>
                </a:solidFill>
                <a:latin typeface="Arial Black"/>
                <a:cs typeface="Arial Black"/>
              </a:rPr>
              <a:t>!</a:t>
            </a:r>
            <a:endParaRPr sz="210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23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58842" y="186393"/>
            <a:ext cx="912652" cy="381323"/>
          </a:xfrm>
          <a:custGeom>
            <a:avLst/>
            <a:gdLst/>
            <a:ahLst/>
            <a:cxnLst/>
            <a:rect l="l" t="t" r="r" b="b"/>
            <a:pathLst>
              <a:path w="780415" h="346075">
                <a:moveTo>
                  <a:pt x="252983" y="0"/>
                </a:moveTo>
                <a:lnTo>
                  <a:pt x="0" y="345947"/>
                </a:lnTo>
                <a:lnTo>
                  <a:pt x="780287" y="345947"/>
                </a:lnTo>
                <a:lnTo>
                  <a:pt x="252983" y="0"/>
                </a:lnTo>
                <a:close/>
              </a:path>
            </a:pathLst>
          </a:custGeom>
          <a:solidFill>
            <a:srgbClr val="1C2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" y="0"/>
            <a:ext cx="8271790" cy="1949997"/>
            <a:chOff x="0" y="0"/>
            <a:chExt cx="7073265" cy="176974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756400" cy="1769745"/>
            </a:xfrm>
            <a:custGeom>
              <a:avLst/>
              <a:gdLst/>
              <a:ahLst/>
              <a:cxnLst/>
              <a:rect l="l" t="t" r="r" b="b"/>
              <a:pathLst>
                <a:path w="6756400" h="1769745">
                  <a:moveTo>
                    <a:pt x="6755892" y="0"/>
                  </a:moveTo>
                  <a:lnTo>
                    <a:pt x="5434584" y="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769364"/>
                  </a:lnTo>
                  <a:lnTo>
                    <a:pt x="5428488" y="1769364"/>
                  </a:lnTo>
                  <a:lnTo>
                    <a:pt x="5434584" y="1769364"/>
                  </a:lnTo>
                  <a:lnTo>
                    <a:pt x="5434584" y="1761248"/>
                  </a:lnTo>
                  <a:lnTo>
                    <a:pt x="6755892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07491"/>
              <a:ext cx="7073265" cy="1030605"/>
            </a:xfrm>
            <a:custGeom>
              <a:avLst/>
              <a:gdLst/>
              <a:ahLst/>
              <a:cxnLst/>
              <a:rect l="l" t="t" r="r" b="b"/>
              <a:pathLst>
                <a:path w="7073265" h="1030605">
                  <a:moveTo>
                    <a:pt x="7072884" y="0"/>
                  </a:moveTo>
                  <a:lnTo>
                    <a:pt x="6303264" y="0"/>
                  </a:lnTo>
                  <a:lnTo>
                    <a:pt x="6300216" y="0"/>
                  </a:lnTo>
                  <a:lnTo>
                    <a:pt x="0" y="0"/>
                  </a:lnTo>
                  <a:lnTo>
                    <a:pt x="0" y="1030224"/>
                  </a:lnTo>
                  <a:lnTo>
                    <a:pt x="6300216" y="1030224"/>
                  </a:lnTo>
                  <a:lnTo>
                    <a:pt x="6303264" y="1030224"/>
                  </a:lnTo>
                  <a:lnTo>
                    <a:pt x="6303264" y="1026160"/>
                  </a:lnTo>
                  <a:lnTo>
                    <a:pt x="7072884" y="0"/>
                  </a:lnTo>
                  <a:close/>
                </a:path>
              </a:pathLst>
            </a:custGeom>
            <a:solidFill>
              <a:srgbClr val="043C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123420" y="7269352"/>
            <a:ext cx="461895" cy="193111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9"/>
                </a:lnTo>
                <a:lnTo>
                  <a:pt x="394715" y="0"/>
                </a:lnTo>
                <a:close/>
              </a:path>
            </a:pathLst>
          </a:custGeom>
          <a:solidFill>
            <a:srgbClr val="D2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126984" y="6570796"/>
            <a:ext cx="2566416" cy="985843"/>
            <a:chOff x="6949440" y="5963411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75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75" y="894588"/>
                  </a:lnTo>
                  <a:lnTo>
                    <a:pt x="2037575" y="0"/>
                  </a:lnTo>
                  <a:close/>
                </a:path>
              </a:pathLst>
            </a:custGeom>
            <a:solidFill>
              <a:srgbClr val="5DC9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4507" y="951279"/>
            <a:ext cx="5590272" cy="723242"/>
          </a:xfrm>
          <a:prstGeom prst="rect">
            <a:avLst/>
          </a:prstGeom>
        </p:spPr>
        <p:txBody>
          <a:bodyPr vert="horz" wrap="square" lIns="0" tIns="15207" rIns="0" bIns="0" rtlCol="0">
            <a:spAutoFit/>
          </a:bodyPr>
          <a:lstStyle/>
          <a:p>
            <a:pPr marL="14483">
              <a:spcBef>
                <a:spcPts val="120"/>
              </a:spcBef>
            </a:pPr>
            <a:r>
              <a:rPr sz="2300" dirty="0">
                <a:solidFill>
                  <a:srgbClr val="F3F3F3"/>
                </a:solidFill>
              </a:rPr>
              <a:t>Изменения</a:t>
            </a:r>
            <a:r>
              <a:rPr sz="2300" spc="-57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в обновленных</a:t>
            </a:r>
            <a:r>
              <a:rPr sz="2300" spc="-63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ФГОС</a:t>
            </a:r>
            <a:r>
              <a:rPr sz="2300" spc="-11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НОО</a:t>
            </a:r>
            <a:r>
              <a:rPr sz="2300" spc="-29" dirty="0">
                <a:solidFill>
                  <a:srgbClr val="F3F3F3"/>
                </a:solidFill>
              </a:rPr>
              <a:t> </a:t>
            </a:r>
            <a:r>
              <a:rPr sz="2300" dirty="0">
                <a:solidFill>
                  <a:srgbClr val="F3F3F3"/>
                </a:solidFill>
              </a:rPr>
              <a:t>и </a:t>
            </a:r>
            <a:r>
              <a:rPr sz="2300" spc="-29" dirty="0">
                <a:solidFill>
                  <a:srgbClr val="F3F3F3"/>
                </a:solidFill>
              </a:rPr>
              <a:t>ООО</a:t>
            </a:r>
            <a:endParaRPr sz="2300"/>
          </a:p>
        </p:txBody>
      </p:sp>
      <p:sp>
        <p:nvSpPr>
          <p:cNvPr id="12" name="object 12"/>
          <p:cNvSpPr/>
          <p:nvPr/>
        </p:nvSpPr>
        <p:spPr>
          <a:xfrm>
            <a:off x="334169" y="2135131"/>
            <a:ext cx="4846189" cy="1014530"/>
          </a:xfrm>
          <a:custGeom>
            <a:avLst/>
            <a:gdLst/>
            <a:ahLst/>
            <a:cxnLst/>
            <a:rect l="l" t="t" r="r" b="b"/>
            <a:pathLst>
              <a:path w="4144010" h="920750">
                <a:moveTo>
                  <a:pt x="0" y="920496"/>
                </a:moveTo>
                <a:lnTo>
                  <a:pt x="4143755" y="920496"/>
                </a:lnTo>
                <a:lnTo>
                  <a:pt x="4143755" y="0"/>
                </a:lnTo>
                <a:lnTo>
                  <a:pt x="0" y="0"/>
                </a:lnTo>
                <a:lnTo>
                  <a:pt x="0" y="920496"/>
                </a:lnTo>
                <a:close/>
              </a:path>
            </a:pathLst>
          </a:custGeom>
          <a:ln w="28574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877" y="2150874"/>
            <a:ext cx="4812773" cy="916976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57208" rIns="0" bIns="0" rtlCol="0">
            <a:spAutoFit/>
          </a:bodyPr>
          <a:lstStyle/>
          <a:p>
            <a:pPr algn="ctr">
              <a:lnSpc>
                <a:spcPts val="2292"/>
              </a:lnSpc>
              <a:spcBef>
                <a:spcPts val="450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Личностные</a:t>
            </a:r>
            <a:r>
              <a:rPr sz="2100" b="1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2100">
              <a:latin typeface="Arial Narrow"/>
              <a:cs typeface="Arial Narrow"/>
            </a:endParaRPr>
          </a:p>
          <a:p>
            <a:pPr marL="624945" marR="616979" algn="ctr">
              <a:lnSpc>
                <a:spcPts val="2121"/>
              </a:lnSpc>
              <a:spcBef>
                <a:spcPts val="188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</a:t>
            </a:r>
            <a:r>
              <a:rPr sz="2100" b="1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по</a:t>
            </a:r>
            <a:r>
              <a:rPr sz="2100" b="1" spc="-29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направлениям воспитания: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4169" y="3149380"/>
            <a:ext cx="4846189" cy="2903655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63000" rIns="0" bIns="0" rtlCol="0">
            <a:spAutoFit/>
          </a:bodyPr>
          <a:lstStyle/>
          <a:p>
            <a:pPr marL="305593" indent="-196970">
              <a:spcBef>
                <a:spcPts val="495"/>
              </a:spcBef>
              <a:buChar char="•"/>
              <a:tabLst>
                <a:tab pos="306317" algn="l"/>
              </a:tabLst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гражданско-патриотическое;</a:t>
            </a:r>
            <a:endParaRPr sz="2100">
              <a:latin typeface="Arial Narrow"/>
              <a:cs typeface="Arial Narrow"/>
            </a:endParaRPr>
          </a:p>
          <a:p>
            <a:pPr marL="305593" indent="-196970">
              <a:spcBef>
                <a:spcPts val="11"/>
              </a:spcBef>
              <a:buChar char="•"/>
              <a:tabLst>
                <a:tab pos="306317" algn="l"/>
              </a:tabLst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духовно-нравственное;</a:t>
            </a:r>
            <a:endParaRPr sz="2100">
              <a:latin typeface="Arial Narrow"/>
              <a:cs typeface="Arial Narrow"/>
            </a:endParaRPr>
          </a:p>
          <a:p>
            <a:pPr marL="305593" indent="-196970">
              <a:spcBef>
                <a:spcPts val="17"/>
              </a:spcBef>
              <a:buChar char="•"/>
              <a:tabLst>
                <a:tab pos="306317" algn="l"/>
              </a:tabLst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эстетическое;</a:t>
            </a:r>
            <a:endParaRPr sz="2100">
              <a:latin typeface="Arial Narrow"/>
              <a:cs typeface="Arial Narrow"/>
            </a:endParaRPr>
          </a:p>
          <a:p>
            <a:pPr marL="305593" marR="398285" indent="-196970">
              <a:lnSpc>
                <a:spcPct val="85900"/>
              </a:lnSpc>
              <a:spcBef>
                <a:spcPts val="359"/>
              </a:spcBef>
              <a:buChar char="•"/>
              <a:tabLst>
                <a:tab pos="30631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физическое</a:t>
            </a:r>
            <a:r>
              <a:rPr sz="2100" spc="-5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воспитание,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формирование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культуры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здоровья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эмоционального благополучия;</a:t>
            </a:r>
            <a:endParaRPr sz="2100">
              <a:latin typeface="Arial Narrow"/>
              <a:cs typeface="Arial Narrow"/>
            </a:endParaRPr>
          </a:p>
          <a:p>
            <a:pPr marL="305593" indent="-196970">
              <a:spcBef>
                <a:spcPts val="11"/>
              </a:spcBef>
              <a:buChar char="•"/>
              <a:tabLst>
                <a:tab pos="306317" algn="l"/>
              </a:tabLst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трудовое;</a:t>
            </a:r>
            <a:endParaRPr sz="2100">
              <a:latin typeface="Arial Narrow"/>
              <a:cs typeface="Arial Narrow"/>
            </a:endParaRPr>
          </a:p>
          <a:p>
            <a:pPr marL="305593" indent="-196970">
              <a:spcBef>
                <a:spcPts val="17"/>
              </a:spcBef>
              <a:buChar char="•"/>
              <a:tabLst>
                <a:tab pos="306317" algn="l"/>
              </a:tabLst>
            </a:pP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экологическое;</a:t>
            </a:r>
            <a:endParaRPr sz="2100">
              <a:latin typeface="Arial Narrow"/>
              <a:cs typeface="Arial Narrow"/>
            </a:endParaRPr>
          </a:p>
          <a:p>
            <a:pPr marL="305593" indent="-196970">
              <a:spcBef>
                <a:spcPts val="11"/>
              </a:spcBef>
              <a:buChar char="•"/>
              <a:tabLst>
                <a:tab pos="30631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ценность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научного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познания.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47590" y="2126734"/>
            <a:ext cx="5014016" cy="952259"/>
          </a:xfrm>
          <a:custGeom>
            <a:avLst/>
            <a:gdLst/>
            <a:ahLst/>
            <a:cxnLst/>
            <a:rect l="l" t="t" r="r" b="b"/>
            <a:pathLst>
              <a:path w="4287520" h="864235">
                <a:moveTo>
                  <a:pt x="0" y="864108"/>
                </a:moveTo>
                <a:lnTo>
                  <a:pt x="4287012" y="864108"/>
                </a:lnTo>
                <a:lnTo>
                  <a:pt x="4287012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28575">
            <a:solidFill>
              <a:srgbClr val="0436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64299" y="2142477"/>
            <a:ext cx="4980600" cy="884802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25345" rIns="0" bIns="0" rtlCol="0">
            <a:spAutoFit/>
          </a:bodyPr>
          <a:lstStyle/>
          <a:p>
            <a:pPr algn="ctr">
              <a:lnSpc>
                <a:spcPts val="2292"/>
              </a:lnSpc>
              <a:spcBef>
                <a:spcPts val="200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Метапредметные</a:t>
            </a:r>
            <a:r>
              <a:rPr sz="2100" b="1" spc="-5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результаты</a:t>
            </a:r>
            <a:endParaRPr sz="2100">
              <a:latin typeface="Arial Narrow"/>
              <a:cs typeface="Arial Narrow"/>
            </a:endParaRPr>
          </a:p>
          <a:p>
            <a:pPr marL="265040" marR="257799" algn="ctr">
              <a:lnSpc>
                <a:spcPts val="2121"/>
              </a:lnSpc>
              <a:spcBef>
                <a:spcPts val="182"/>
              </a:spcBef>
            </a:pP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группируются по</a:t>
            </a:r>
            <a:r>
              <a:rPr sz="2100" b="1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видам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 универсальных </a:t>
            </a:r>
            <a:r>
              <a:rPr sz="2100" b="1" dirty="0">
                <a:solidFill>
                  <a:srgbClr val="1C2043"/>
                </a:solidFill>
                <a:latin typeface="Arial Narrow"/>
                <a:cs typeface="Arial Narrow"/>
              </a:rPr>
              <a:t>учебных</a:t>
            </a:r>
            <a:r>
              <a:rPr sz="2100" b="1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b="1" spc="-11" dirty="0">
                <a:solidFill>
                  <a:srgbClr val="1C2043"/>
                </a:solidFill>
                <a:latin typeface="Arial Narrow"/>
                <a:cs typeface="Arial Narrow"/>
              </a:rPr>
              <a:t>действий: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8461"/>
          </a:xfrm>
          <a:prstGeom prst="rect">
            <a:avLst/>
          </a:prstGeom>
        </p:spPr>
        <p:txBody>
          <a:bodyPr vert="horz" wrap="square" lIns="0" tIns="1448" rIns="0" bIns="0" rtlCol="0">
            <a:spAutoFit/>
          </a:bodyPr>
          <a:lstStyle/>
          <a:p>
            <a:pPr marL="25345">
              <a:spcBef>
                <a:spcPts val="11"/>
              </a:spcBef>
            </a:pPr>
            <a:fld id="{81D60167-4931-47E6-BA6A-407CBD079E47}" type="slidenum">
              <a:rPr spc="-29" dirty="0">
                <a:latin typeface="Times New Roman"/>
                <a:cs typeface="Times New Roman"/>
              </a:rPr>
              <a:pPr marL="25345">
                <a:spcBef>
                  <a:spcPts val="11"/>
                </a:spcBef>
              </a:pPr>
              <a:t>7</a:t>
            </a:fld>
            <a:endParaRPr spc="-29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7590" y="3078855"/>
            <a:ext cx="5014016" cy="2982718"/>
          </a:xfrm>
          <a:prstGeom prst="rect">
            <a:avLst/>
          </a:prstGeom>
          <a:solidFill>
            <a:srgbClr val="F9F9F9">
              <a:alpha val="90194"/>
            </a:srgbClr>
          </a:solidFill>
          <a:ln w="28575">
            <a:solidFill>
              <a:srgbClr val="043C56"/>
            </a:solidFill>
          </a:ln>
        </p:spPr>
        <p:txBody>
          <a:bodyPr vert="horz" wrap="square" lIns="0" tIns="105002" rIns="0" bIns="0" rtlCol="0">
            <a:spAutoFit/>
          </a:bodyPr>
          <a:lstStyle/>
          <a:p>
            <a:pPr marL="305593" marR="433768" indent="-196970">
              <a:lnSpc>
                <a:spcPct val="86100"/>
              </a:lnSpc>
              <a:spcBef>
                <a:spcPts val="827"/>
              </a:spcBef>
              <a:buChar char="•"/>
              <a:tabLst>
                <a:tab pos="30631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познавательными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базовые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логические,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базовые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исследовательские,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работа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информацией;</a:t>
            </a:r>
            <a:endParaRPr sz="2100">
              <a:latin typeface="Arial Narrow"/>
              <a:cs typeface="Arial Narrow"/>
            </a:endParaRPr>
          </a:p>
          <a:p>
            <a:pPr marL="305593" marR="204211" indent="-196970">
              <a:lnSpc>
                <a:spcPts val="2121"/>
              </a:lnSpc>
              <a:spcBef>
                <a:spcPts val="371"/>
              </a:spcBef>
              <a:buChar char="•"/>
              <a:tabLst>
                <a:tab pos="30631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коммуникативными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2100" spc="-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–</a:t>
            </a:r>
            <a:r>
              <a:rPr sz="2100" spc="-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общение,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совместная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деятельность;</a:t>
            </a:r>
            <a:endParaRPr sz="2100">
              <a:latin typeface="Arial Narrow"/>
              <a:cs typeface="Arial Narrow"/>
            </a:endParaRPr>
          </a:p>
          <a:p>
            <a:pPr marL="305593" marR="675636" indent="-196970">
              <a:lnSpc>
                <a:spcPct val="86200"/>
              </a:lnSpc>
              <a:spcBef>
                <a:spcPts val="325"/>
              </a:spcBef>
              <a:buChar char="•"/>
              <a:tabLst>
                <a:tab pos="306317" algn="l"/>
              </a:tabLst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овладение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универсальными</a:t>
            </a:r>
            <a:r>
              <a:rPr sz="2100" spc="-40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учебными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регулятивными</a:t>
            </a:r>
            <a:r>
              <a:rPr sz="2100" spc="-34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действиями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57" dirty="0">
                <a:solidFill>
                  <a:srgbClr val="1C2043"/>
                </a:solidFill>
                <a:latin typeface="Arial Narrow"/>
                <a:cs typeface="Arial Narrow"/>
              </a:rPr>
              <a:t>–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самоорганизация,</a:t>
            </a:r>
            <a:r>
              <a:rPr sz="2100" spc="-4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самоконтроль.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169" y="6376846"/>
            <a:ext cx="7102200" cy="71227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9D1"/>
            </a:solidFill>
          </a:ln>
        </p:spPr>
        <p:txBody>
          <a:bodyPr vert="horz" wrap="square" lIns="0" tIns="47070" rIns="0" bIns="0" rtlCol="0">
            <a:spAutoFit/>
          </a:bodyPr>
          <a:lstStyle/>
          <a:p>
            <a:pPr marL="1362858" marR="1350547" indent="168728">
              <a:spcBef>
                <a:spcPts val="371"/>
              </a:spcBef>
            </a:pP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В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обновленных</a:t>
            </a:r>
            <a:r>
              <a:rPr sz="2100" spc="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ФГОС -</a:t>
            </a:r>
            <a:r>
              <a:rPr sz="2100" spc="-17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каждое</a:t>
            </a:r>
            <a:r>
              <a:rPr sz="2100" spc="6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из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29" dirty="0">
                <a:solidFill>
                  <a:srgbClr val="1C2043"/>
                </a:solidFill>
                <a:latin typeface="Arial Narrow"/>
                <a:cs typeface="Arial Narrow"/>
              </a:rPr>
              <a:t>УУД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содержит критерии</a:t>
            </a:r>
            <a:r>
              <a:rPr sz="2100" spc="23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dirty="0">
                <a:solidFill>
                  <a:srgbClr val="1C2043"/>
                </a:solidFill>
                <a:latin typeface="Arial Narrow"/>
                <a:cs typeface="Arial Narrow"/>
              </a:rPr>
              <a:t>их</a:t>
            </a:r>
            <a:r>
              <a:rPr sz="2100" spc="-68" dirty="0">
                <a:solidFill>
                  <a:srgbClr val="1C2043"/>
                </a:solidFill>
                <a:latin typeface="Arial Narrow"/>
                <a:cs typeface="Arial Narrow"/>
              </a:rPr>
              <a:t> </a:t>
            </a:r>
            <a:r>
              <a:rPr sz="2100" spc="-11" dirty="0">
                <a:solidFill>
                  <a:srgbClr val="1C2043"/>
                </a:solidFill>
                <a:latin typeface="Arial Narrow"/>
                <a:cs typeface="Arial Narrow"/>
              </a:rPr>
              <a:t>сформированности</a:t>
            </a:r>
            <a:endParaRPr sz="21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873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76" y="518783"/>
          <a:ext cx="9679939" cy="6261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220"/>
                <a:gridCol w="2618104"/>
                <a:gridCol w="3015615"/>
              </a:tblGrid>
              <a:tr h="51498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ВАРИАТИВНОСТЬ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устанавливали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Введите</a:t>
                      </a:r>
                      <a:r>
                        <a:rPr sz="16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углубленное</a:t>
                      </a:r>
                      <a:r>
                        <a:rPr sz="1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изучение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Стандарты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обеспечивают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вариативность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вариативность</a:t>
                      </a:r>
                      <a:r>
                        <a:rPr sz="16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программ,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предметов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содержания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закрепили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три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закрепляли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конкретные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ООО,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6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есть</a:t>
                      </a:r>
                      <a:r>
                        <a:rPr sz="16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запрос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от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способа,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этого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достичь: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способы.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Однако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школа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учеников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родителей,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сочетать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различные</a:t>
                      </a:r>
                      <a:r>
                        <a:rPr sz="1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учебные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единицы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–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могла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изменять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необходимые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условия.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предметы,</a:t>
                      </a:r>
                      <a:r>
                        <a:rPr sz="1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курсы,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модули;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Предлагайте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ИУП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одаренным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вводить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углубленное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предмета;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собственному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детям,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которые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заняты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разрабатывать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ИУП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усмотрению.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Исключение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спортивной,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творческой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иной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обязательные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деятельностью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вне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школы,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требования,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их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менять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или,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наоборот,</a:t>
                      </a:r>
                      <a:r>
                        <a:rPr sz="1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отстающим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нельзя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детям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ПЛАНИРУЕМЫЕ</a:t>
                      </a:r>
                      <a:r>
                        <a:rPr sz="165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РЕЗУЛЬТАТЫ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Требований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Уточнили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расширили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меньше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 освоения</a:t>
                      </a:r>
                      <a:r>
                        <a:rPr sz="16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модулей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0"/>
                        </a:lnSpc>
                      </a:pP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результатам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освоения</a:t>
                      </a:r>
                      <a:r>
                        <a:rPr sz="16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всем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ОРКСЭ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ООП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680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видам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личностным,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метапредметным,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5"/>
                        </a:lnSpc>
                      </a:pP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НОО.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предметным.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Добавили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результаты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Если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вводите</a:t>
                      </a:r>
                      <a:r>
                        <a:rPr sz="1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углубленное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каждому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модулю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ОРКСЭ.</a:t>
                      </a:r>
                      <a:r>
                        <a:rPr sz="16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6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изучение</a:t>
                      </a:r>
                      <a:r>
                        <a:rPr sz="165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предметов</a:t>
                      </a:r>
                      <a:r>
                        <a:rPr sz="16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установили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r>
                        <a:rPr sz="16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предметным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основной</a:t>
                      </a:r>
                      <a:r>
                        <a:rPr sz="16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школе,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106045">
                        <a:lnSpc>
                          <a:spcPts val="1885"/>
                        </a:lnSpc>
                      </a:pP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6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углубленном</a:t>
                      </a:r>
                      <a:r>
                        <a:rPr sz="16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изучении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5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ориентируйтесь</a:t>
                      </a:r>
                      <a:r>
                        <a:rPr sz="16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требования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некоторых</a:t>
                      </a:r>
                      <a:r>
                        <a:rPr sz="16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10" dirty="0">
                          <a:latin typeface="Times New Roman"/>
                          <a:cs typeface="Times New Roman"/>
                        </a:rPr>
                        <a:t>дисциплин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80"/>
                        </a:lnSpc>
                      </a:pPr>
                      <a:r>
                        <a:rPr sz="165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результатам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6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dirty="0">
                          <a:latin typeface="Times New Roman"/>
                          <a:cs typeface="Times New Roman"/>
                        </a:rPr>
                        <a:t>ФГОС</a:t>
                      </a:r>
                      <a:r>
                        <a:rPr sz="1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50524" y="0"/>
            <a:ext cx="3240405" cy="3816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300" b="0" i="1" spc="-55" dirty="0">
                <a:latin typeface="Lucida Sans Unicode"/>
                <a:cs typeface="Lucida Sans Unicode"/>
              </a:rPr>
              <a:t>Изменения</a:t>
            </a:r>
            <a:r>
              <a:rPr sz="2300" b="0" spc="-60" dirty="0">
                <a:latin typeface="Times New Roman"/>
                <a:cs typeface="Times New Roman"/>
              </a:rPr>
              <a:t> </a:t>
            </a:r>
            <a:r>
              <a:rPr sz="2300" b="0" i="1" spc="-40" dirty="0">
                <a:latin typeface="Lucida Sans Unicode"/>
                <a:cs typeface="Lucida Sans Unicode"/>
              </a:rPr>
              <a:t>ФГОС–2021</a:t>
            </a:r>
            <a:endParaRPr sz="23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38120" y="281039"/>
          <a:ext cx="9055733" cy="6384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1229"/>
                <a:gridCol w="2538729"/>
                <a:gridCol w="3025775"/>
              </a:tblGrid>
              <a:tr h="3829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стало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Как</a:t>
                      </a:r>
                      <a:r>
                        <a:rPr sz="16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20" dirty="0">
                          <a:latin typeface="Times New Roman"/>
                          <a:cs typeface="Times New Roman"/>
                        </a:rPr>
                        <a:t>было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650" b="1" dirty="0">
                          <a:latin typeface="Times New Roman"/>
                          <a:cs typeface="Times New Roman"/>
                        </a:rPr>
                        <a:t>Что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dirty="0">
                          <a:latin typeface="Times New Roman"/>
                          <a:cs typeface="Times New Roman"/>
                        </a:rPr>
                        <a:t>сделать</a:t>
                      </a:r>
                      <a:r>
                        <a:rPr sz="1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b="1" spc="-10" dirty="0">
                          <a:latin typeface="Times New Roman"/>
                          <a:cs typeface="Times New Roman"/>
                        </a:rPr>
                        <a:t>школе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5554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ПОЯСНИТЕЛЬНАЯ</a:t>
                      </a:r>
                      <a:r>
                        <a:rPr sz="1300" u="heavy" spc="3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ЗАПИСКА</a:t>
                      </a:r>
                      <a:r>
                        <a:rPr sz="1300" u="heavy" spc="4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300" u="heavy" spc="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ООП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6045" marR="168910">
                        <a:lnSpc>
                          <a:spcPct val="101600"/>
                        </a:lnSpc>
                        <a:spcBef>
                          <a:spcPts val="1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Унифицировали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пояснительной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записки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ООП.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больше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нужно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указывать</a:t>
                      </a:r>
                      <a:r>
                        <a:rPr sz="13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состав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участников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образовательных</a:t>
                      </a:r>
                      <a:r>
                        <a:rPr sz="13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отношений и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общие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подходы к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организации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внеурочной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r>
                        <a:rPr sz="13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добавили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общую</a:t>
                      </a:r>
                      <a:r>
                        <a:rPr sz="13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характеристику</a:t>
                      </a:r>
                      <a:r>
                        <a:rPr sz="13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программы.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обоих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уровней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заменили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подходы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формированию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задачи</a:t>
                      </a:r>
                      <a:r>
                        <a:rPr sz="13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механизмы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22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83515">
                        <a:lnSpc>
                          <a:spcPct val="101899"/>
                        </a:lnSpc>
                        <a:spcBef>
                          <a:spcPts val="464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пояснительной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записки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было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разным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НОО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ООО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152400">
                        <a:lnSpc>
                          <a:spcPct val="101899"/>
                        </a:lnSpc>
                        <a:spcBef>
                          <a:spcPts val="464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Составляйте</a:t>
                      </a:r>
                      <a:r>
                        <a:rPr sz="13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пояснительные</a:t>
                      </a:r>
                      <a:r>
                        <a:rPr sz="13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записки</a:t>
                      </a:r>
                      <a:r>
                        <a:rPr sz="13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новым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ООП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единым правилам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4584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300" b="1" u="heavy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СОДЕРЖАТЕЛЬНЫЙ</a:t>
                      </a:r>
                      <a:r>
                        <a:rPr sz="13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spc="-3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РАЗДЕЛ</a:t>
                      </a:r>
                      <a:r>
                        <a:rPr sz="13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u="heavy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ООП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367030">
                        <a:lnSpc>
                          <a:spcPct val="101699"/>
                        </a:lnSpc>
                        <a:spcBef>
                          <a:spcPts val="10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Изменили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структуру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содержательного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раздела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ООП.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убрали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коррекционной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работы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экологической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культуры,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здорового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безопасного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образа жизни.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118745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ООО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вместо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развития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УУД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указали</a:t>
                      </a:r>
                      <a:r>
                        <a:rPr sz="13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УУД.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Добавили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рабочие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3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учебных модулей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288290">
                        <a:lnSpc>
                          <a:spcPct val="102299"/>
                        </a:lnSpc>
                        <a:spcBef>
                          <a:spcPts val="484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Содержательный</a:t>
                      </a:r>
                      <a:r>
                        <a:rPr sz="13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раздел</a:t>
                      </a:r>
                      <a:r>
                        <a:rPr sz="13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ООП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включал: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385445">
                        <a:lnSpc>
                          <a:spcPct val="101499"/>
                        </a:lnSpc>
                        <a:buChar char="–"/>
                        <a:tabLst>
                          <a:tab pos="23177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формирования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УУД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НОО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или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развития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УУД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ООО;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458470">
                        <a:lnSpc>
                          <a:spcPct val="101499"/>
                        </a:lnSpc>
                        <a:spcBef>
                          <a:spcPts val="15"/>
                        </a:spcBef>
                        <a:buChar char="–"/>
                        <a:tabLst>
                          <a:tab pos="23177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3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отдельных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учебных</a:t>
                      </a:r>
                      <a:r>
                        <a:rPr sz="13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предметов,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курсов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внеурочки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НОО;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857885">
                        <a:lnSpc>
                          <a:spcPct val="101499"/>
                        </a:lnSpc>
                        <a:buChar char="–"/>
                        <a:tabLst>
                          <a:tab pos="23177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рабочую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программу воспитания;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161290">
                        <a:lnSpc>
                          <a:spcPct val="101499"/>
                        </a:lnSpc>
                        <a:spcBef>
                          <a:spcPts val="15"/>
                        </a:spcBef>
                        <a:buChar char="–"/>
                        <a:tabLst>
                          <a:tab pos="23177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формирования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экологической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культуры,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здорового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безопасного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образа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уровне</a:t>
                      </a:r>
                      <a:r>
                        <a:rPr sz="13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НОО;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381000">
                        <a:lnSpc>
                          <a:spcPts val="1600"/>
                        </a:lnSpc>
                        <a:spcBef>
                          <a:spcPts val="40"/>
                        </a:spcBef>
                        <a:buChar char="–"/>
                        <a:tabLst>
                          <a:tab pos="231775" algn="l"/>
                        </a:tabLst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программу</a:t>
                      </a:r>
                      <a:r>
                        <a:rPr sz="13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коррекционной работы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159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807085">
                        <a:lnSpc>
                          <a:spcPct val="101899"/>
                        </a:lnSpc>
                        <a:spcBef>
                          <a:spcPts val="495"/>
                        </a:spcBef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Учтите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новую</a:t>
                      </a:r>
                      <a:r>
                        <a:rPr sz="13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структуру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содержательного</a:t>
                      </a:r>
                      <a:r>
                        <a:rPr sz="13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раздела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разработке</a:t>
                      </a:r>
                      <a:r>
                        <a:rPr sz="13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ООП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28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2219</Words>
  <Application>Microsoft Office PowerPoint</Application>
  <PresentationFormat>Произвольный</PresentationFormat>
  <Paragraphs>437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Black</vt:lpstr>
      <vt:lpstr>Wingdings</vt:lpstr>
      <vt:lpstr>Arial</vt:lpstr>
      <vt:lpstr>Times New Roman</vt:lpstr>
      <vt:lpstr>Arial Narrow</vt:lpstr>
      <vt:lpstr>Lucida Sans Unicode</vt:lpstr>
      <vt:lpstr>Office Theme</vt:lpstr>
      <vt:lpstr>Презентация PowerPoint</vt:lpstr>
      <vt:lpstr>Презентация PowerPoint</vt:lpstr>
      <vt:lpstr>Ключевые изменения в обновленных ФГОС НОО и ООО</vt:lpstr>
      <vt:lpstr>Как перейти на обновленные ФГОС НОО и ООО:</vt:lpstr>
      <vt:lpstr>Изменения в обновленных ФГОС НОО и ООО</vt:lpstr>
      <vt:lpstr>Изменения в обновленных ФГОС НОО и ООО</vt:lpstr>
      <vt:lpstr>Изменения в обновленных ФГОС НОО и ООО</vt:lpstr>
      <vt:lpstr>Изменения ФГОС–2021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рассказать родителям о переходе на новые ФГОС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Переход на ФГОС - 2021 для ОО</dc:title>
  <dc:creator>Анастасия</dc:creator>
  <cp:lastModifiedBy>Альчиханова Алла</cp:lastModifiedBy>
  <cp:revision>11</cp:revision>
  <dcterms:created xsi:type="dcterms:W3CDTF">2022-03-23T05:19:23Z</dcterms:created>
  <dcterms:modified xsi:type="dcterms:W3CDTF">2022-03-29T02:18:46Z</dcterms:modified>
</cp:coreProperties>
</file>