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7" r:id="rId3"/>
    <p:sldId id="257" r:id="rId4"/>
    <p:sldId id="276" r:id="rId5"/>
    <p:sldId id="258" r:id="rId6"/>
    <p:sldId id="272" r:id="rId7"/>
    <p:sldId id="264" r:id="rId8"/>
    <p:sldId id="259" r:id="rId9"/>
    <p:sldId id="260" r:id="rId10"/>
    <p:sldId id="269" r:id="rId11"/>
    <p:sldId id="262" r:id="rId12"/>
    <p:sldId id="266" r:id="rId13"/>
    <p:sldId id="277" r:id="rId14"/>
    <p:sldId id="278" r:id="rId15"/>
    <p:sldId id="279" r:id="rId16"/>
    <p:sldId id="265" r:id="rId17"/>
    <p:sldId id="280" r:id="rId18"/>
    <p:sldId id="281" r:id="rId19"/>
    <p:sldId id="26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6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068" autoAdjust="0"/>
    <p:restoredTop sz="94714" autoAdjust="0"/>
  </p:normalViewPr>
  <p:slideViewPr>
    <p:cSldViewPr>
      <p:cViewPr>
        <p:scale>
          <a:sx n="84" d="100"/>
          <a:sy n="84" d="100"/>
        </p:scale>
        <p:origin x="-7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898FC-8308-4A0F-8A53-3288E3A088CA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27D32-0141-4FE8-BA64-255D19AD19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907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27D32-0141-4FE8-BA64-255D19AD194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27D32-0141-4FE8-BA64-255D19AD194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27D32-0141-4FE8-BA64-255D19AD194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27D32-0141-4FE8-BA64-255D19AD194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27D32-0141-4FE8-BA64-255D19AD194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27D32-0141-4FE8-BA64-255D19AD194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27D32-0141-4FE8-BA64-255D19AD194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енге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571744"/>
            <a:ext cx="4786345" cy="414340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85786" y="1000108"/>
            <a:ext cx="8001056" cy="144655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dirty="0"/>
              <a:t>T</a:t>
            </a:r>
            <a:r>
              <a:rPr lang="en-US" sz="4400" b="1" dirty="0" smtClean="0"/>
              <a:t>he </a:t>
            </a:r>
            <a:r>
              <a:rPr lang="en-US" sz="4400" b="1" dirty="0" smtClean="0"/>
              <a:t>education system </a:t>
            </a:r>
            <a:r>
              <a:rPr lang="en-US" sz="4400" b="1" dirty="0"/>
              <a:t>i</a:t>
            </a:r>
            <a:r>
              <a:rPr lang="en-US" sz="4400" b="1" dirty="0" smtClean="0"/>
              <a:t>n Great Britain </a:t>
            </a:r>
            <a:endParaRPr lang="ru-RU" sz="4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57686" y="5429264"/>
            <a:ext cx="45222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b="1" dirty="0" err="1" smtClean="0"/>
              <a:t>Tsyrenzhapova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Sarana</a:t>
            </a:r>
            <a:r>
              <a:rPr lang="en-US" sz="3600" b="1" dirty="0" smtClean="0"/>
              <a:t> </a:t>
            </a:r>
            <a:endParaRPr lang="ru-RU" sz="3600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2214546" y="2285992"/>
            <a:ext cx="4952831" cy="523220"/>
          </a:xfrm>
          <a:prstGeom prst="rect">
            <a:avLst/>
          </a:prstGeom>
          <a:scene3d>
            <a:camera prst="perspective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the education system in Russian</a:t>
            </a:r>
            <a:endParaRPr lang="ru-RU" sz="2800" dirty="0"/>
          </a:p>
        </p:txBody>
      </p:sp>
      <p:cxnSp>
        <p:nvCxnSpPr>
          <p:cNvPr id="36" name="Прямая со стрелкой 35"/>
          <p:cNvCxnSpPr/>
          <p:nvPr/>
        </p:nvCxnSpPr>
        <p:spPr>
          <a:xfrm rot="5400000">
            <a:off x="3250397" y="3107529"/>
            <a:ext cx="1143008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6200000" flipH="1">
            <a:off x="5429256" y="3214686"/>
            <a:ext cx="1428760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2143108" y="4214818"/>
            <a:ext cx="1214446" cy="830997"/>
          </a:xfrm>
          <a:prstGeom prst="rect">
            <a:avLst/>
          </a:prstGeom>
          <a:scene3d>
            <a:camera prst="perspective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Sunday school </a:t>
            </a:r>
            <a:endParaRPr lang="ru-RU" sz="2400" b="1" dirty="0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1000100" y="285728"/>
            <a:ext cx="3714776" cy="228601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4714876" y="285728"/>
            <a:ext cx="3857652" cy="221457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000100" y="2571744"/>
            <a:ext cx="42862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0800000">
            <a:off x="8143900" y="2500306"/>
            <a:ext cx="42862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-714400" y="4714872"/>
            <a:ext cx="428625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16200000" flipH="1">
            <a:off x="6000772" y="4643434"/>
            <a:ext cx="4357694" cy="7143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rot="5400000">
            <a:off x="4037009" y="3821909"/>
            <a:ext cx="1642280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4214810" y="4786322"/>
            <a:ext cx="1285884" cy="830997"/>
          </a:xfrm>
          <a:prstGeom prst="rect">
            <a:avLst/>
          </a:prstGeom>
          <a:scene3d>
            <a:camera prst="perspective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Younger school</a:t>
            </a:r>
            <a:endParaRPr lang="ru-RU" sz="2400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6643702" y="4429132"/>
            <a:ext cx="1071570" cy="830997"/>
          </a:xfrm>
          <a:prstGeom prst="rect">
            <a:avLst/>
          </a:prstGeom>
          <a:scene3d>
            <a:camera prst="perspective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Older school</a:t>
            </a:r>
            <a:endParaRPr lang="ru-RU" sz="2400" b="1" dirty="0"/>
          </a:p>
        </p:txBody>
      </p:sp>
      <p:sp>
        <p:nvSpPr>
          <p:cNvPr id="74" name="Прямоугольник 73"/>
          <p:cNvSpPr/>
          <p:nvPr/>
        </p:nvSpPr>
        <p:spPr>
          <a:xfrm>
            <a:off x="2143108" y="5214950"/>
            <a:ext cx="1104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For  years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4286248" y="5857892"/>
            <a:ext cx="1231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age 7 to 15</a:t>
            </a:r>
            <a:endParaRPr lang="ru-RU" b="1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6572264" y="5500702"/>
            <a:ext cx="1348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age 15 to 17</a:t>
            </a:r>
            <a:endParaRPr lang="ru-RU" b="1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69" grpId="0" animBg="1"/>
      <p:bldP spid="69" grpId="1" animBg="1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авр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3071810"/>
            <a:ext cx="4045869" cy="3571876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 rot="5400000">
            <a:off x="785810" y="3429000"/>
            <a:ext cx="6858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00034" y="1428736"/>
            <a:ext cx="2786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children learn to read, write, count, draw.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285728"/>
            <a:ext cx="3013325" cy="523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primary education 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43768" y="3000372"/>
            <a:ext cx="16430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second one stage</a:t>
            </a:r>
            <a:endParaRPr lang="ru-RU" sz="2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143504" y="857232"/>
            <a:ext cx="3362652" cy="523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secondary education </a:t>
            </a:r>
            <a:endParaRPr lang="ru-RU" sz="2800" b="1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5250661" y="1964521"/>
            <a:ext cx="114300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7215206" y="2000240"/>
            <a:ext cx="121444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857752" y="2857496"/>
            <a:ext cx="1433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first stage</a:t>
            </a:r>
            <a:endParaRPr lang="ru-RU" sz="24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357166"/>
            <a:ext cx="8501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In the U.S.A in high school they  may choose to study 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071678"/>
            <a:ext cx="2421304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sz="2000" b="1" dirty="0" smtClean="0"/>
              <a:t>the English language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2571744"/>
            <a:ext cx="1178912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literature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00760" y="3071810"/>
            <a:ext cx="922625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history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429520" y="3786190"/>
            <a:ext cx="1298561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geography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2857496"/>
            <a:ext cx="1315104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economics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86380" y="2000240"/>
            <a:ext cx="2646365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advanced mathematics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3643314"/>
            <a:ext cx="1008802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physics 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3714752"/>
            <a:ext cx="1232902" cy="40011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chemistry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5143512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 they can also learn such subjects as  accounting or typing or shorthand of  other subjects which will help them later when they enter the business </a:t>
            </a:r>
            <a:endParaRPr lang="ru-RU" sz="2800" b="1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00042"/>
            <a:ext cx="8715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in </a:t>
            </a:r>
            <a:r>
              <a:rPr lang="en-US" sz="2800" b="1" dirty="0" smtClean="0"/>
              <a:t>the UK a comprehensive </a:t>
            </a:r>
            <a:r>
              <a:rPr lang="en-US" sz="2800" b="1" dirty="0" smtClean="0"/>
              <a:t>school gives the following range of subjects from which children can choose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1857364"/>
            <a:ext cx="1085554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English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786058"/>
            <a:ext cx="1114151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French 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71736" y="2714620"/>
            <a:ext cx="1281120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German 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86116" y="1857364"/>
            <a:ext cx="880690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Latin 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3571876"/>
            <a:ext cx="1168590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History 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2714620"/>
            <a:ext cx="1640706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Geography 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57752" y="1857364"/>
            <a:ext cx="655949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Art 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357950" y="1857364"/>
            <a:ext cx="1015021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Music 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000892" y="2500306"/>
            <a:ext cx="1664045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Woodwork 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14282" y="3714752"/>
            <a:ext cx="1656544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Metalwork 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143372" y="3500438"/>
            <a:ext cx="1809278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Needlework 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57488" y="4643446"/>
            <a:ext cx="2889381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Commercial subjects 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16" y="3429000"/>
            <a:ext cx="1934184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Mathematics 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14282" y="4714884"/>
            <a:ext cx="2255426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General science 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143636" y="4643446"/>
            <a:ext cx="2855333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Religious instruction </a:t>
            </a:r>
            <a:endParaRPr lang="ru-RU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142976" y="5643578"/>
            <a:ext cx="2616870" cy="46166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Physical education </a:t>
            </a:r>
            <a:endParaRPr lang="ru-RU" sz="2400" b="1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14356"/>
            <a:ext cx="77153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in </a:t>
            </a:r>
            <a:r>
              <a:rPr lang="en-US" sz="2800" b="1" dirty="0" smtClean="0"/>
              <a:t>Russia  </a:t>
            </a:r>
            <a:r>
              <a:rPr lang="en-US" sz="2800" b="1" dirty="0" smtClean="0"/>
              <a:t>pupils get a basic knowledge in the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500826" y="1500174"/>
            <a:ext cx="2385461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Russian language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857752" y="2214554"/>
            <a:ext cx="2382127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 foreign language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86116" y="1571612"/>
            <a:ext cx="1934184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Mathematics 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57224" y="1785926"/>
            <a:ext cx="1156599" cy="46166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physics</a:t>
            </a:r>
            <a:r>
              <a:rPr lang="en-US" b="1" dirty="0" smtClean="0"/>
              <a:t> 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786050" y="2500306"/>
            <a:ext cx="1442511" cy="830997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chemistry</a:t>
            </a:r>
            <a:endParaRPr lang="ru-RU" sz="2400" b="1" dirty="0" smtClean="0"/>
          </a:p>
          <a:p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286380" y="3357562"/>
            <a:ext cx="1099660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History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71472" y="2857496"/>
            <a:ext cx="1571777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Geography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643834" y="3071810"/>
            <a:ext cx="1199367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Biology 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928794" y="3714752"/>
            <a:ext cx="1015021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Music </a:t>
            </a:r>
            <a:endParaRPr lang="ru-RU" sz="2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000496" y="4143380"/>
            <a:ext cx="655949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Art 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429388" y="4429132"/>
            <a:ext cx="1715150" cy="4616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/>
              <a:t>Handicrafts </a:t>
            </a:r>
            <a:endParaRPr lang="ru-RU" sz="2400" b="1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000240"/>
            <a:ext cx="41434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    at the age of 14 or 15 in the third or fourth       from of secondary school pupils begin to choose their exam subjects and prepare for  their exam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642918"/>
            <a:ext cx="5847691" cy="52322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exam in </a:t>
            </a:r>
            <a:r>
              <a:rPr lang="en-US" sz="2800" b="1" dirty="0" smtClean="0"/>
              <a:t>the UK,</a:t>
            </a:r>
            <a:r>
              <a:rPr lang="en-US" sz="2800" b="1" dirty="0" smtClean="0"/>
              <a:t> Russia and </a:t>
            </a:r>
            <a:r>
              <a:rPr lang="en-US" sz="2800" b="1" dirty="0" smtClean="0"/>
              <a:t>the U.S.A </a:t>
            </a:r>
            <a:endParaRPr lang="ru-RU" sz="2800" b="1" dirty="0"/>
          </a:p>
        </p:txBody>
      </p:sp>
      <p:pic>
        <p:nvPicPr>
          <p:cNvPr id="5" name="Рисунок 4" descr=",m,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2214554"/>
            <a:ext cx="3786214" cy="2643206"/>
          </a:xfrm>
          <a:prstGeom prst="rect">
            <a:avLst/>
          </a:prstGeom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1538" y="1928802"/>
            <a:ext cx="72152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b="1" dirty="0" smtClean="0"/>
              <a:t>    on completing the first stage  course of </a:t>
            </a:r>
            <a:r>
              <a:rPr lang="en-US" sz="2400" b="1" dirty="0" smtClean="0"/>
              <a:t>studies </a:t>
            </a:r>
            <a:r>
              <a:rPr lang="en-US" sz="2400" b="1" dirty="0" smtClean="0"/>
              <a:t>pupils may either go to vocational or technical schools which give a profession training or stay on at the  </a:t>
            </a:r>
            <a:r>
              <a:rPr lang="en-US" sz="2400" b="1" dirty="0" smtClean="0"/>
              <a:t>second </a:t>
            </a:r>
            <a:r>
              <a:rPr lang="en-US" sz="2400" b="1" dirty="0" smtClean="0"/>
              <a:t>stage for another 2 years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642918"/>
            <a:ext cx="2707729" cy="52322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none">
            <a:spAutoFit/>
          </a:bodyPr>
          <a:lstStyle/>
          <a:p>
            <a:pPr marL="342900" indent="-342900"/>
            <a:r>
              <a:rPr lang="en-US" sz="2800" b="1" dirty="0" smtClean="0"/>
              <a:t>technical schools</a:t>
            </a:r>
          </a:p>
        </p:txBody>
      </p:sp>
      <p:pic>
        <p:nvPicPr>
          <p:cNvPr id="7" name="Рисунок 6" descr="ми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4286256"/>
            <a:ext cx="3357586" cy="2414592"/>
          </a:xfrm>
          <a:prstGeom prst="rect">
            <a:avLst/>
          </a:prstGeom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44" y="357166"/>
            <a:ext cx="2128083" cy="5847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b="1" dirty="0" smtClean="0"/>
              <a:t>professions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714488"/>
            <a:ext cx="25717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1714488"/>
            <a:ext cx="2928174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Stylist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Stewardess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Cook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Tailor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Seller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Masseur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Educator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b="1" dirty="0" smtClean="0"/>
              <a:t>  Mechanic</a:t>
            </a:r>
          </a:p>
        </p:txBody>
      </p:sp>
      <p:pic>
        <p:nvPicPr>
          <p:cNvPr id="6" name="Рисунок 5" descr="рпар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1500174"/>
            <a:ext cx="3143272" cy="4586300"/>
          </a:xfrm>
          <a:prstGeom prst="rect">
            <a:avLst/>
          </a:prstGeo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 стрелкой 6"/>
          <p:cNvCxnSpPr/>
          <p:nvPr/>
        </p:nvCxnSpPr>
        <p:spPr>
          <a:xfrm rot="5400000">
            <a:off x="1785918" y="3143248"/>
            <a:ext cx="1714512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4679157" y="3250405"/>
            <a:ext cx="2000264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142976" y="4786322"/>
            <a:ext cx="1714512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primary or elementary education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57818" y="5072074"/>
            <a:ext cx="1643074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secondary education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500166" y="1643050"/>
            <a:ext cx="5572164" cy="83099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stages of education in </a:t>
            </a:r>
            <a:r>
              <a:rPr lang="en-US" sz="2400" b="1" dirty="0" smtClean="0"/>
              <a:t>the UK, </a:t>
            </a:r>
            <a:r>
              <a:rPr lang="en-US" sz="2400" b="1" dirty="0" smtClean="0"/>
              <a:t>U.S.A </a:t>
            </a:r>
            <a:r>
              <a:rPr lang="en-US" sz="2400" b="1" dirty="0" smtClean="0"/>
              <a:t>and Russia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357554" y="571480"/>
            <a:ext cx="2040943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b="1" dirty="0" smtClean="0"/>
              <a:t>Conclusion</a:t>
            </a:r>
            <a:endParaRPr lang="ru-RU" sz="32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тт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1714488"/>
            <a:ext cx="4143404" cy="4500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857752" y="1428736"/>
            <a:ext cx="37491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latin typeface="Wooden Ship Decorated" pitchFamily="2" charset="0"/>
              </a:rPr>
              <a:t>the end</a:t>
            </a:r>
            <a:endParaRPr lang="ru-RU" sz="7200" b="1" dirty="0">
              <a:latin typeface="Wooden Ship Decorated" pitchFamily="2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1802" y="571480"/>
            <a:ext cx="2428892" cy="830997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500" dist="50800" dir="5400000" sy="-100000" algn="bl" rotWithShape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4800" b="1" dirty="0" smtClean="0"/>
              <a:t>content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857364"/>
            <a:ext cx="7643866" cy="501675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b="1" dirty="0" smtClean="0"/>
              <a:t>What is the </a:t>
            </a:r>
            <a:r>
              <a:rPr lang="en-US" sz="3200" b="1" dirty="0" smtClean="0"/>
              <a:t>purpose of </a:t>
            </a:r>
            <a:r>
              <a:rPr lang="en-US" sz="3200" b="1" dirty="0" smtClean="0"/>
              <a:t>education?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 smtClean="0"/>
              <a:t>Educational </a:t>
            </a:r>
            <a:r>
              <a:rPr lang="en-US" sz="3200" b="1" dirty="0" smtClean="0"/>
              <a:t>levels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 smtClean="0"/>
              <a:t>Schools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 smtClean="0"/>
              <a:t>Lessons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 smtClean="0"/>
              <a:t>Exams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/>
              <a:t>T</a:t>
            </a:r>
            <a:r>
              <a:rPr lang="en-US" sz="3200" b="1" dirty="0" smtClean="0"/>
              <a:t>echnical </a:t>
            </a:r>
            <a:r>
              <a:rPr lang="en-US" sz="3200" b="1" dirty="0" smtClean="0"/>
              <a:t>schools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 smtClean="0"/>
              <a:t>Conclusion </a:t>
            </a:r>
          </a:p>
          <a:p>
            <a:pPr marL="342900" indent="-342900">
              <a:buFont typeface="+mj-lt"/>
              <a:buAutoNum type="arabicPeriod"/>
            </a:pPr>
            <a:endParaRPr lang="en-US" sz="3200" b="1" dirty="0" smtClean="0"/>
          </a:p>
          <a:p>
            <a:pPr marL="342900" indent="-342900"/>
            <a:endParaRPr lang="en-US" sz="3200" b="1" dirty="0" smtClean="0"/>
          </a:p>
          <a:p>
            <a:pPr marL="342900" indent="-342900"/>
            <a:endParaRPr lang="en-US" sz="3200" b="1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7523598" cy="5847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b="1" dirty="0" smtClean="0"/>
              <a:t>the education system in </a:t>
            </a:r>
            <a:r>
              <a:rPr lang="en-US" sz="3200" b="1" dirty="0" smtClean="0"/>
              <a:t>the UK and </a:t>
            </a:r>
            <a:r>
              <a:rPr lang="en-US" sz="3200" b="1" dirty="0" smtClean="0"/>
              <a:t>U.S.A </a:t>
            </a:r>
            <a:endParaRPr lang="ru-RU" sz="3200" b="1" dirty="0"/>
          </a:p>
        </p:txBody>
      </p:sp>
      <p:pic>
        <p:nvPicPr>
          <p:cNvPr id="3" name="Рисунок 2" descr="пваррпрпр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214422"/>
            <a:ext cx="8001056" cy="529388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71802" y="2500306"/>
            <a:ext cx="52149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education system embrace 2 purposes: </a:t>
            </a:r>
            <a:endParaRPr lang="en-US" sz="3200" b="1" dirty="0" smtClean="0"/>
          </a:p>
          <a:p>
            <a:pPr marL="457200" indent="-457200">
              <a:buFont typeface="Wingdings" pitchFamily="2" charset="2"/>
              <a:buChar char="q"/>
            </a:pPr>
            <a:r>
              <a:rPr lang="en-US" sz="3200" b="1" dirty="0" smtClean="0"/>
              <a:t>it </a:t>
            </a:r>
            <a:r>
              <a:rPr lang="en-US" sz="3200" b="1" dirty="0" smtClean="0"/>
              <a:t>gives a general education to all children; </a:t>
            </a:r>
            <a:endParaRPr lang="en-US" sz="3200" b="1" dirty="0"/>
          </a:p>
          <a:p>
            <a:pPr marL="457200" indent="-457200">
              <a:buFont typeface="Wingdings" pitchFamily="2" charset="2"/>
              <a:buChar char="q"/>
            </a:pPr>
            <a:r>
              <a:rPr lang="en-US" sz="3200" b="1" dirty="0" smtClean="0"/>
              <a:t>select </a:t>
            </a:r>
            <a:r>
              <a:rPr lang="en-US" sz="3200" b="1" dirty="0" smtClean="0"/>
              <a:t>the most advanced education.</a:t>
            </a:r>
            <a:endParaRPr lang="ru-RU" sz="3200" b="1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ghmg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1000108"/>
            <a:ext cx="5643602" cy="54292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86248" y="2143116"/>
            <a:ext cx="27146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Blackadder ITC" pitchFamily="82" charset="0"/>
              </a:rPr>
              <a:t>education system in Russian embrace only 1 purpose: it gives a general education to all children</a:t>
            </a:r>
            <a:endParaRPr lang="ru-RU" sz="3200" b="1" dirty="0"/>
          </a:p>
        </p:txBody>
      </p:sp>
      <p:pic>
        <p:nvPicPr>
          <p:cNvPr id="6" name="Рисунок 5" descr="апол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43290"/>
            <a:ext cx="3443303" cy="32147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071670" y="500042"/>
            <a:ext cx="4341958" cy="46166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the education system in </a:t>
            </a:r>
            <a:r>
              <a:rPr lang="en-US" sz="2400" b="1" dirty="0" smtClean="0"/>
              <a:t>Russia </a:t>
            </a:r>
            <a:endParaRPr lang="ru-RU" sz="2400" dirty="0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0232" y="642918"/>
            <a:ext cx="5643602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 smtClean="0"/>
              <a:t>3 stages of education in </a:t>
            </a:r>
            <a:r>
              <a:rPr lang="en-US" sz="3200" b="1" dirty="0" smtClean="0"/>
              <a:t>the UK 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4286256"/>
            <a:ext cx="2000264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b="1" dirty="0" smtClean="0"/>
              <a:t>primary or elementary education</a:t>
            </a:r>
            <a:endParaRPr lang="ru-RU" b="1" dirty="0"/>
          </a:p>
        </p:txBody>
      </p:sp>
      <p:cxnSp>
        <p:nvCxnSpPr>
          <p:cNvPr id="17" name="Соединительная линия уступом 16"/>
          <p:cNvCxnSpPr/>
          <p:nvPr/>
        </p:nvCxnSpPr>
        <p:spPr>
          <a:xfrm flipV="1">
            <a:off x="642910" y="3786190"/>
            <a:ext cx="4929222" cy="1500198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 rot="5400000" flipH="1" flipV="1">
            <a:off x="5572132" y="1643050"/>
            <a:ext cx="2143140" cy="2143140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428992" y="2928934"/>
            <a:ext cx="157163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secondary education</a:t>
            </a:r>
            <a:endParaRPr lang="ru-RU" sz="20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786446" y="1857364"/>
            <a:ext cx="178595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further education</a:t>
            </a:r>
            <a:endParaRPr lang="ru-RU" sz="20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42910" y="5572140"/>
            <a:ext cx="2286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000" b="1" dirty="0" smtClean="0"/>
              <a:t>from 5 years of age to 11 years of age</a:t>
            </a:r>
            <a:endParaRPr lang="ru-RU" sz="20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428992" y="4071942"/>
            <a:ext cx="19288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from 11 years of age to 16 years of age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43636" y="3000372"/>
            <a:ext cx="11112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From  16</a:t>
            </a:r>
            <a:endParaRPr lang="ru-RU" sz="20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3000396" cy="95410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/>
              <a:t>the education system in </a:t>
            </a:r>
            <a:r>
              <a:rPr lang="en-US" sz="2800" b="1" dirty="0" smtClean="0"/>
              <a:t>Russia</a:t>
            </a:r>
            <a:endParaRPr lang="ru-RU" sz="28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857224" y="1785926"/>
            <a:ext cx="1000132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6200000" flipH="1">
            <a:off x="2393141" y="1821645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85720" y="2928934"/>
            <a:ext cx="1571635" cy="83099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primary education 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43174" y="2928934"/>
            <a:ext cx="1571636" cy="83099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secondary education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4143380"/>
            <a:ext cx="15419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aged 7 to 11 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714612" y="4071942"/>
            <a:ext cx="16718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aged 11 to 17 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14942" y="428604"/>
            <a:ext cx="3143272" cy="95410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/>
              <a:t>the education system in the U.S.A </a:t>
            </a:r>
            <a:endParaRPr lang="ru-RU" sz="28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5607851" y="2107397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6858016" y="2714620"/>
            <a:ext cx="2286016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357818" y="3000372"/>
            <a:ext cx="1500198" cy="83099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primary education </a:t>
            </a:r>
            <a:endParaRPr lang="ru-RU" sz="2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7286644" y="4214818"/>
            <a:ext cx="1500198" cy="83099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secondary education</a:t>
            </a:r>
            <a:endParaRPr lang="ru-RU" sz="2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357818" y="4286256"/>
            <a:ext cx="13032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for 4 years</a:t>
            </a:r>
            <a:endParaRPr lang="ru-RU" sz="20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429520" y="5286388"/>
            <a:ext cx="1346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age 6 to 14</a:t>
            </a:r>
            <a:endParaRPr lang="ru-RU" sz="20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500958" y="5715016"/>
            <a:ext cx="13032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for 8 years</a:t>
            </a:r>
            <a:endParaRPr lang="ru-RU" sz="20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ллол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062276"/>
            <a:ext cx="3745339" cy="379572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85852" y="357166"/>
            <a:ext cx="6747616" cy="6463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600" b="1" dirty="0" smtClean="0"/>
              <a:t>the education system in the U.S.A </a:t>
            </a:r>
            <a:endParaRPr lang="ru-RU" sz="3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6200000" flipH="1">
            <a:off x="6179355" y="1464455"/>
            <a:ext cx="1643074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179091" y="1321579"/>
            <a:ext cx="857256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286512" y="2928935"/>
            <a:ext cx="2605072" cy="46166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primary education </a:t>
            </a:r>
            <a:endParaRPr lang="ru-RU" sz="24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2428860" y="2214554"/>
            <a:ext cx="2906565" cy="46166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secondary education 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43636" y="3571876"/>
            <a:ext cx="2735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(elementary school)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00892" y="4429132"/>
            <a:ext cx="1524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for 8 years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929454" y="4000504"/>
            <a:ext cx="15777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age 6 to 14</a:t>
            </a:r>
            <a:endParaRPr lang="ru-RU" sz="2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714612" y="2928934"/>
            <a:ext cx="20002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(high school)</a:t>
            </a:r>
          </a:p>
          <a:p>
            <a:r>
              <a:rPr lang="en-US" sz="2400" b="1" dirty="0" smtClean="0"/>
              <a:t>For 4 years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14810" y="428604"/>
            <a:ext cx="3714776" cy="126188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600" b="1" dirty="0" smtClean="0"/>
              <a:t>primary education</a:t>
            </a:r>
            <a:r>
              <a:rPr lang="en-US" sz="4000" b="1" dirty="0" smtClean="0"/>
              <a:t> </a:t>
            </a:r>
            <a:endParaRPr lang="ru-RU" sz="4000" b="1" dirty="0" smtClean="0"/>
          </a:p>
          <a:p>
            <a:pPr algn="ctr"/>
            <a:r>
              <a:rPr lang="en-US" sz="3600" b="1" dirty="0" smtClean="0"/>
              <a:t>in </a:t>
            </a:r>
            <a:r>
              <a:rPr lang="en-US" sz="3600" b="1" dirty="0" smtClean="0"/>
              <a:t>the UK</a:t>
            </a:r>
            <a:endParaRPr lang="ru-RU" sz="3600" b="1" dirty="0"/>
          </a:p>
        </p:txBody>
      </p:sp>
      <p:pic>
        <p:nvPicPr>
          <p:cNvPr id="3" name="Рисунок 2" descr="рпр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500174"/>
            <a:ext cx="3187907" cy="3643322"/>
          </a:xfrm>
          <a:prstGeom prst="rect">
            <a:avLst/>
          </a:prstGeom>
        </p:spPr>
      </p:pic>
      <p:cxnSp>
        <p:nvCxnSpPr>
          <p:cNvPr id="5" name="Прямая со стрелкой 4"/>
          <p:cNvCxnSpPr/>
          <p:nvPr/>
        </p:nvCxnSpPr>
        <p:spPr>
          <a:xfrm rot="5400000">
            <a:off x="4071934" y="2428868"/>
            <a:ext cx="1928826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6000760" y="2214554"/>
            <a:ext cx="2000264" cy="1143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643306" y="3857628"/>
            <a:ext cx="2103653" cy="52322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infant school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857620" y="4500570"/>
            <a:ext cx="16562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aged 5 to 7 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572264" y="3929066"/>
            <a:ext cx="2109873" cy="52322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junior school</a:t>
            </a:r>
            <a:endParaRPr lang="ru-RU" sz="28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786578" y="4857760"/>
            <a:ext cx="18117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aged 7 to 11 </a:t>
            </a:r>
            <a:endParaRPr lang="ru-RU" sz="2400" b="1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лол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3857628"/>
            <a:ext cx="3508770" cy="274321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285984" y="428604"/>
            <a:ext cx="4725974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b="1" dirty="0" smtClean="0"/>
              <a:t>secondary education </a:t>
            </a:r>
            <a:endParaRPr lang="ru-RU" sz="40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357422" y="1357298"/>
            <a:ext cx="571504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322232" y="2321314"/>
            <a:ext cx="178515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4107653" y="3107529"/>
            <a:ext cx="3643338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42910" y="2143116"/>
            <a:ext cx="2237792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grammar school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86116" y="3500438"/>
            <a:ext cx="2222916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technical school</a:t>
            </a:r>
            <a:endParaRPr lang="ru-RU" sz="2400" b="1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6072198" y="1785926"/>
            <a:ext cx="1714512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858016" y="3500438"/>
            <a:ext cx="2085827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modern school</a:t>
            </a:r>
            <a:endParaRPr lang="ru-RU" sz="2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786314" y="5572140"/>
            <a:ext cx="3026982" cy="4616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comprehensive school</a:t>
            </a:r>
            <a:endParaRPr lang="ru-RU" sz="2400" b="1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472</Words>
  <Application>Microsoft Office PowerPoint</Application>
  <PresentationFormat>Экран (4:3)</PresentationFormat>
  <Paragraphs>130</Paragraphs>
  <Slides>19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77</cp:revision>
  <dcterms:modified xsi:type="dcterms:W3CDTF">2012-04-25T06:20:58Z</dcterms:modified>
</cp:coreProperties>
</file>