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8" r:id="rId3"/>
    <p:sldId id="256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2886-A032-4D14-8F00-C65471D6D28F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D991-21A4-44F1-8001-198832469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2886-A032-4D14-8F00-C65471D6D28F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D991-21A4-44F1-8001-198832469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2886-A032-4D14-8F00-C65471D6D28F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D991-21A4-44F1-8001-198832469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2886-A032-4D14-8F00-C65471D6D28F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D991-21A4-44F1-8001-198832469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2886-A032-4D14-8F00-C65471D6D28F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D991-21A4-44F1-8001-198832469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2886-A032-4D14-8F00-C65471D6D28F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D991-21A4-44F1-8001-198832469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2886-A032-4D14-8F00-C65471D6D28F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D991-21A4-44F1-8001-198832469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2886-A032-4D14-8F00-C65471D6D28F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D991-21A4-44F1-8001-198832469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2886-A032-4D14-8F00-C65471D6D28F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D991-21A4-44F1-8001-198832469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2886-A032-4D14-8F00-C65471D6D28F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D991-21A4-44F1-8001-198832469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2886-A032-4D14-8F00-C65471D6D28F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D991-21A4-44F1-8001-19883246908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AF2886-A032-4D14-8F00-C65471D6D28F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63D991-21A4-44F1-8001-1988324690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6199" y="476672"/>
            <a:ext cx="8424936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1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Учредитель – </a:t>
            </a:r>
          </a:p>
          <a:p>
            <a:pPr algn="ctr"/>
            <a:r>
              <a:rPr lang="ru-RU" sz="41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Комитет </a:t>
            </a:r>
            <a:r>
              <a:rPr lang="ru-RU" sz="41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по образованию г. Улан-Удэ </a:t>
            </a:r>
            <a:endParaRPr lang="ru-RU" sz="41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  <a:p>
            <a:pPr algn="ctr"/>
            <a:endParaRPr lang="ru-RU" sz="41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endParaRPr lang="ru-RU" sz="41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ru-RU" sz="41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МАОУ </a:t>
            </a:r>
            <a:r>
              <a:rPr lang="ru-RU" sz="41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«Лингвистическая гимназия №3 г. Улан-Удэ» создана в 1991 </a:t>
            </a:r>
            <a:r>
              <a:rPr lang="ru-RU" sz="41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году </a:t>
            </a:r>
          </a:p>
          <a:p>
            <a:pPr algn="ctr"/>
            <a:endParaRPr lang="ru-RU" sz="41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endParaRPr lang="ru-RU" sz="41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8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Промежуточная и итоговая аттестации по иностранным языкам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087436"/>
              </p:ext>
            </p:extLst>
          </p:nvPr>
        </p:nvGraphicFramePr>
        <p:xfrm>
          <a:off x="35495" y="1989138"/>
          <a:ext cx="9001001" cy="4161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384"/>
                <a:gridCol w="1769017"/>
                <a:gridCol w="1800200"/>
                <a:gridCol w="1656184"/>
                <a:gridCol w="1944216"/>
              </a:tblGrid>
              <a:tr h="6566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231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Промежуточная аттестация за курс начального</a:t>
                      </a:r>
                      <a:r>
                        <a:rPr lang="ru-RU" sz="1400" baseline="0" dirty="0" smtClean="0"/>
                        <a:t> общего образования </a:t>
                      </a:r>
                    </a:p>
                    <a:p>
                      <a:r>
                        <a:rPr lang="ru-RU" sz="1400" baseline="0" dirty="0" smtClean="0"/>
                        <a:t>по английскому языку:</a:t>
                      </a:r>
                    </a:p>
                    <a:p>
                      <a:r>
                        <a:rPr lang="ru-RU" sz="1400" baseline="0" dirty="0" smtClean="0"/>
                        <a:t>Письменный тест (аудирование, чтение, письмо, лексика-грамматика) и </a:t>
                      </a:r>
                    </a:p>
                    <a:p>
                      <a:r>
                        <a:rPr lang="ru-RU" sz="1400" baseline="0" dirty="0" smtClean="0"/>
                        <a:t>Устное собеседование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Промежуточная аттестация по английскому языку (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для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предпрофильной подготовки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Письменный тест (аудирование, чтение, письмо, лексика-грамматика) 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Устное собеседование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Основной государственный экзамен (ОГЭ) по английскому языку (письменная и устная части). Положительный результат является основанием для зачисления в 10 класс (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для профильной подготовки</a:t>
                      </a: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Промежуточная аттестация по английскому языку(письменная часть в формате ЕГЭ)- зимняя сессия.</a:t>
                      </a:r>
                    </a:p>
                    <a:p>
                      <a:endParaRPr kumimoji="0" lang="ru-RU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Промежуточная аттестация по второму иностранному языку (письменная и устная части) – летняя сессия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Промежуточная аттестация по английскому языку(письменная и устная части в формате ЕГЭ)- зимняя сессия.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Государственная итоговая аттестация (ЕГЭ в письменной и устной форме) – по выбору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07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5337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ЕГЭ 2017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699483"/>
              </p:ext>
            </p:extLst>
          </p:nvPr>
        </p:nvGraphicFramePr>
        <p:xfrm>
          <a:off x="395536" y="1124744"/>
          <a:ext cx="8424936" cy="5509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/>
                <a:gridCol w="288032"/>
                <a:gridCol w="288032"/>
                <a:gridCol w="288032"/>
                <a:gridCol w="1008112"/>
                <a:gridCol w="936104"/>
                <a:gridCol w="1224136"/>
                <a:gridCol w="1008112"/>
                <a:gridCol w="1080120"/>
                <a:gridCol w="1080120"/>
                <a:gridCol w="936104"/>
              </a:tblGrid>
              <a:tr h="8961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</a:rPr>
                        <a:t>Код ОО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vert="vert27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</a:rPr>
                        <a:t>Класс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vert="vert27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>
                          <a:effectLst/>
                        </a:rPr>
                        <a:t>Код ППЭ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effectLst/>
                        </a:rPr>
                        <a:t>Аудитория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vert="vert27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Фамилия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Имя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Отчество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Первичный балл устной части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Первичный балл </a:t>
                      </a:r>
                      <a:r>
                        <a:rPr lang="ru-RU" sz="1100" u="none" strike="noStrike" dirty="0" smtClean="0">
                          <a:effectLst/>
                        </a:rPr>
                        <a:t>письменной </a:t>
                      </a:r>
                      <a:r>
                        <a:rPr lang="ru-RU" sz="1100" u="none" strike="noStrike" dirty="0">
                          <a:effectLst/>
                        </a:rPr>
                        <a:t>части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Первичный балл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Тестовый балл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</a:tr>
              <a:tr h="163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vert="vert27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vert="vert27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vert="vert27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Тумурова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Ольга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Сергеевна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24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 err="1">
                          <a:effectLst/>
                        </a:rPr>
                        <a:t>Бушина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Анастасия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Александровна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93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Золхоева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Яна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Борисовна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93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73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11Б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24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Ешонова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Юлия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</a:rPr>
                        <a:t>Александровна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72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Пешняева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Алина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Алексеевна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91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Айдакеев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Баир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Чингисович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21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Цыбикжапова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Лариса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Баясхалановна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73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24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Демченков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Александр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Дмитриевич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11Б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Харлова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Ольга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Витальевна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Жалсанова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Алтанзула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Ганбатовна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88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Митыпов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Евгений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Владимирович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73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11Б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Саидова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Эмилия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Хусейновна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11Б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Лазарева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Екатерина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Анатольевна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Николаева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Арюна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Сергеевна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23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Хандарова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Анна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Анатольевна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73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Зубенко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Екатерина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Александровна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11Б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21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Архипова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Мария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Владимировна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11Б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21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Полевик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Екатерина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Вадимовна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11Б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Хингеева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Анна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Игоревна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Цыбикова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Дарима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Артуровна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73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11Б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Сумкина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Валерия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Владимировна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11Б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21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Балдаева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Ирина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Сергеевна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11Б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21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Субанова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Александра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Михайловна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46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  <a:tr h="185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11Б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77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u="none" strike="noStrike">
                          <a:effectLst/>
                        </a:rPr>
                        <a:t>34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Адвокатов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Агван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>
                          <a:effectLst/>
                        </a:rPr>
                        <a:t>Алдарович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47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328" marR="9328" marT="932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92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4057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Цель гимназии: создание глобально-ориентированного информационного пространства для развития учащихся в условиях поликультурности и многоязычия.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82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352928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Методическое объединение </a:t>
            </a:r>
            <a:br>
              <a:rPr lang="ru-RU" dirty="0" smtClean="0"/>
            </a:br>
            <a:r>
              <a:rPr lang="ru-RU" dirty="0" smtClean="0"/>
              <a:t>учителей иностранных языков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789040"/>
            <a:ext cx="244827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Методическое объединение учителей английского языка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364" y="3789040"/>
            <a:ext cx="2493963" cy="241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768" y="3789039"/>
            <a:ext cx="2493963" cy="241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420364" y="4193182"/>
            <a:ext cx="24224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/>
                </a:solidFill>
              </a:rPr>
              <a:t>Методическое объединение учителей </a:t>
            </a:r>
          </a:p>
          <a:p>
            <a:pPr lvl="0" algn="ctr"/>
            <a:r>
              <a:rPr lang="ru-RU" b="1" dirty="0" smtClean="0">
                <a:solidFill>
                  <a:prstClr val="white"/>
                </a:solidFill>
              </a:rPr>
              <a:t>второго иностранного </a:t>
            </a:r>
            <a:r>
              <a:rPr lang="ru-RU" b="1" dirty="0">
                <a:solidFill>
                  <a:prstClr val="white"/>
                </a:solidFill>
              </a:rPr>
              <a:t>языка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15438" y="4193182"/>
            <a:ext cx="21170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/>
                </a:solidFill>
              </a:rPr>
              <a:t>Методическое объединение учителей бурятского </a:t>
            </a:r>
            <a:r>
              <a:rPr lang="ru-RU" b="1" dirty="0">
                <a:solidFill>
                  <a:prstClr val="white"/>
                </a:solidFill>
              </a:rPr>
              <a:t>языка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1835696" y="3501008"/>
            <a:ext cx="288032" cy="281824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07656">
            <a:off x="4460176" y="3504182"/>
            <a:ext cx="4143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32109" y="3504183"/>
            <a:ext cx="4143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68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59"/>
            <a:ext cx="8352928" cy="23731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Ступени реализации программы изучения иностранных языков в Лингвистической гимназии №3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7159" y="3827363"/>
            <a:ext cx="244827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Начальное общее образование</a:t>
            </a:r>
          </a:p>
          <a:p>
            <a:pPr algn="ctr"/>
            <a:r>
              <a:rPr lang="ru-RU" b="1" dirty="0" smtClean="0"/>
              <a:t>1-4 класс </a:t>
            </a:r>
          </a:p>
          <a:p>
            <a:pPr algn="ctr"/>
            <a:r>
              <a:rPr lang="ru-RU" b="1" dirty="0" smtClean="0"/>
              <a:t>(углубленное изучение английского языка)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364" y="3789040"/>
            <a:ext cx="2493963" cy="241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768" y="3789039"/>
            <a:ext cx="2493963" cy="241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444443" y="3789040"/>
            <a:ext cx="242247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prstClr val="white"/>
                </a:solidFill>
              </a:rPr>
              <a:t>Основное </a:t>
            </a:r>
          </a:p>
          <a:p>
            <a:pPr lvl="0" algn="ctr"/>
            <a:r>
              <a:rPr lang="ru-RU" sz="1400" b="1" dirty="0" smtClean="0">
                <a:solidFill>
                  <a:prstClr val="white"/>
                </a:solidFill>
              </a:rPr>
              <a:t>общее образование</a:t>
            </a:r>
          </a:p>
          <a:p>
            <a:pPr lvl="0" algn="ctr"/>
            <a:r>
              <a:rPr lang="ru-RU" sz="1400" b="1" dirty="0" smtClean="0">
                <a:solidFill>
                  <a:prstClr val="white"/>
                </a:solidFill>
              </a:rPr>
              <a:t>5-7 класс </a:t>
            </a:r>
            <a:r>
              <a:rPr lang="ru-RU" sz="1400" b="1" dirty="0">
                <a:solidFill>
                  <a:prstClr val="white"/>
                </a:solidFill>
              </a:rPr>
              <a:t>(углубленное изучение английского языка</a:t>
            </a:r>
            <a:r>
              <a:rPr lang="ru-RU" sz="1400" b="1" dirty="0" smtClean="0">
                <a:solidFill>
                  <a:prstClr val="white"/>
                </a:solidFill>
              </a:rPr>
              <a:t>) 8-9 класс (предпрофильное изучение филологических предметов)</a:t>
            </a:r>
            <a:endParaRPr lang="ru-RU" sz="1400" b="1" dirty="0">
              <a:solidFill>
                <a:prstClr val="white"/>
              </a:solidFill>
            </a:endParaRPr>
          </a:p>
          <a:p>
            <a:pPr lvl="0" algn="ctr"/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14522" y="3898811"/>
            <a:ext cx="24375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/>
                </a:solidFill>
              </a:rPr>
              <a:t>Среднее общее образование</a:t>
            </a:r>
          </a:p>
          <a:p>
            <a:pPr lvl="0" algn="ctr"/>
            <a:r>
              <a:rPr lang="ru-RU" b="1" dirty="0" smtClean="0">
                <a:solidFill>
                  <a:prstClr val="white"/>
                </a:solidFill>
              </a:rPr>
              <a:t>10-11 класс</a:t>
            </a:r>
          </a:p>
          <a:p>
            <a:pPr lvl="0" algn="ctr"/>
            <a:r>
              <a:rPr lang="ru-RU" b="1" dirty="0" smtClean="0">
                <a:solidFill>
                  <a:prstClr val="white"/>
                </a:solidFill>
              </a:rPr>
              <a:t>(профильное </a:t>
            </a:r>
            <a:r>
              <a:rPr lang="ru-RU" b="1" dirty="0">
                <a:solidFill>
                  <a:prstClr val="white"/>
                </a:solidFill>
              </a:rPr>
              <a:t>изучение </a:t>
            </a:r>
            <a:r>
              <a:rPr lang="ru-RU" b="1" dirty="0" smtClean="0">
                <a:solidFill>
                  <a:prstClr val="white"/>
                </a:solidFill>
              </a:rPr>
              <a:t>филологических предметов)</a:t>
            </a:r>
            <a:endParaRPr lang="ru-RU" b="1" dirty="0">
              <a:solidFill>
                <a:prstClr val="white"/>
              </a:solidFill>
            </a:endParaRPr>
          </a:p>
          <a:p>
            <a:pPr lvl="0" algn="ctr"/>
            <a:endParaRPr lang="ru-RU" b="1" dirty="0">
              <a:solidFill>
                <a:prstClr val="white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1815952" y="3548332"/>
            <a:ext cx="288032" cy="281824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07656">
            <a:off x="4460176" y="3504182"/>
            <a:ext cx="4143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32109" y="3504183"/>
            <a:ext cx="4143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4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598763"/>
              </p:ext>
            </p:extLst>
          </p:nvPr>
        </p:nvGraphicFramePr>
        <p:xfrm>
          <a:off x="395536" y="1106981"/>
          <a:ext cx="8327891" cy="5291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607"/>
                <a:gridCol w="640607"/>
                <a:gridCol w="640607"/>
                <a:gridCol w="640607"/>
                <a:gridCol w="640607"/>
                <a:gridCol w="640607"/>
                <a:gridCol w="640607"/>
                <a:gridCol w="640607"/>
                <a:gridCol w="640607"/>
                <a:gridCol w="640607"/>
                <a:gridCol w="640607"/>
                <a:gridCol w="640607"/>
                <a:gridCol w="640607"/>
              </a:tblGrid>
              <a:tr h="3057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574922"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Обязательная</a:t>
                      </a:r>
                      <a:r>
                        <a:rPr lang="ru-RU" sz="1200" b="1" baseline="0" dirty="0" smtClean="0"/>
                        <a:t> часть </a:t>
                      </a:r>
                      <a:endParaRPr lang="ru-RU" sz="12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Английский язык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641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Второй ин. язык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Бурятский язык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776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Вариативная часть</a:t>
                      </a:r>
                      <a:endParaRPr lang="ru-RU" sz="12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Страноведение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701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Китайский язык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442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Дополнительные образовательные услуги</a:t>
                      </a:r>
                      <a:endParaRPr lang="ru-RU" sz="12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Английский язык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922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Второй ин. язык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539552" y="404664"/>
            <a:ext cx="8183880" cy="648072"/>
          </a:xfrm>
          <a:prstGeom prst="rect">
            <a:avLst/>
          </a:prstGeom>
        </p:spPr>
        <p:txBody>
          <a:bodyPr vert="horz" anchor="b">
            <a:normAutofit fontScale="6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Учебный план </a:t>
            </a:r>
            <a:br>
              <a:rPr lang="ru-RU" dirty="0" smtClean="0"/>
            </a:br>
            <a:r>
              <a:rPr lang="ru-RU" dirty="0" smtClean="0"/>
              <a:t>МО иностранных языков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Учебный план филологических предметов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782182"/>
              </p:ext>
            </p:extLst>
          </p:nvPr>
        </p:nvGraphicFramePr>
        <p:xfrm>
          <a:off x="467544" y="1658803"/>
          <a:ext cx="8280924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54034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Английский язык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50977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Второй ин. язык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56348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Бурятский язык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178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Китайский язык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23754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итого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37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Русский язык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237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Литература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23754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итого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2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Английский язык: 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</a:t>
            </a:r>
            <a:r>
              <a:rPr lang="ru-RU" dirty="0"/>
              <a:t>. Баранова, Дж</a:t>
            </a:r>
            <a:r>
              <a:rPr lang="ru-RU" dirty="0" smtClean="0"/>
              <a:t>. Дули</a:t>
            </a:r>
            <a:r>
              <a:rPr lang="ru-RU" dirty="0"/>
              <a:t>,  В</a:t>
            </a:r>
            <a:r>
              <a:rPr lang="ru-RU" dirty="0" smtClean="0"/>
              <a:t>. Копылова</a:t>
            </a:r>
            <a:r>
              <a:rPr lang="ru-RU" dirty="0"/>
              <a:t>, Р</a:t>
            </a:r>
            <a:r>
              <a:rPr lang="ru-RU" dirty="0" smtClean="0"/>
              <a:t>. Мильруд </a:t>
            </a:r>
            <a:r>
              <a:rPr lang="ru-RU" dirty="0"/>
              <a:t>, В</a:t>
            </a:r>
            <a:r>
              <a:rPr lang="ru-RU" dirty="0" smtClean="0"/>
              <a:t>. Эванс</a:t>
            </a:r>
          </a:p>
          <a:p>
            <a:pPr marL="0" indent="0" algn="ctr">
              <a:buNone/>
            </a:pPr>
            <a:r>
              <a:rPr lang="ru-RU" b="1" dirty="0" smtClean="0"/>
              <a:t>«Starlight» </a:t>
            </a:r>
          </a:p>
          <a:p>
            <a:pPr marL="0" indent="0" algn="ctr">
              <a:buNone/>
            </a:pPr>
            <a:r>
              <a:rPr lang="ru-RU" dirty="0" smtClean="0"/>
              <a:t>   Учебник </a:t>
            </a:r>
            <a:r>
              <a:rPr lang="ru-RU" dirty="0"/>
              <a:t>для общеобразовательных </a:t>
            </a:r>
            <a:r>
              <a:rPr lang="ru-RU" dirty="0" smtClean="0"/>
              <a:t>  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учреждений </a:t>
            </a:r>
            <a:r>
              <a:rPr lang="ru-RU" dirty="0"/>
              <a:t>и школ с углубленным 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изучением </a:t>
            </a:r>
            <a:r>
              <a:rPr lang="ru-RU" dirty="0"/>
              <a:t>английского </a:t>
            </a:r>
            <a:r>
              <a:rPr lang="ru-RU" dirty="0" smtClean="0"/>
              <a:t>языка 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Москва</a:t>
            </a:r>
            <a:r>
              <a:rPr lang="ru-RU" dirty="0"/>
              <a:t>, </a:t>
            </a:r>
            <a:r>
              <a:rPr lang="ru-RU" dirty="0" smtClean="0"/>
              <a:t>Просвещение </a:t>
            </a: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6113" y="548680"/>
            <a:ext cx="799728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Учебно-методический комплекс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81469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2817" y="548680"/>
            <a:ext cx="8183880" cy="577896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Страноведение на английском языке: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6113" y="548680"/>
            <a:ext cx="799728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Учебно-методический комплекс 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4384" y="2420888"/>
            <a:ext cx="8256088" cy="419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800" dirty="0" smtClean="0"/>
              <a:t>1. Бабиков </a:t>
            </a:r>
            <a:r>
              <a:rPr lang="ru-RU" sz="2800" dirty="0"/>
              <a:t>В., Дылыкова Р., Нархинова Э. </a:t>
            </a:r>
            <a:r>
              <a:rPr lang="en-US" sz="2800" b="1" dirty="0" smtClean="0"/>
              <a:t>Lake </a:t>
            </a:r>
            <a:r>
              <a:rPr lang="en-US" sz="2800" b="1" dirty="0"/>
              <a:t>Baikal </a:t>
            </a:r>
            <a:r>
              <a:rPr lang="en-US" sz="2800" b="1" dirty="0" smtClean="0"/>
              <a:t>Box</a:t>
            </a:r>
            <a:r>
              <a:rPr lang="ru-RU" sz="2800" b="1" dirty="0" smtClean="0"/>
              <a:t>. </a:t>
            </a:r>
            <a:r>
              <a:rPr lang="ru-RU" sz="2800" dirty="0" smtClean="0"/>
              <a:t>Москва</a:t>
            </a:r>
            <a:r>
              <a:rPr lang="en-US" sz="2800" dirty="0"/>
              <a:t>, ILF Advertising Agency </a:t>
            </a:r>
            <a:r>
              <a:rPr lang="en-US" sz="2800" dirty="0" smtClean="0"/>
              <a:t>LLC</a:t>
            </a:r>
            <a:r>
              <a:rPr lang="ru-RU" sz="2800" dirty="0" smtClean="0"/>
              <a:t>.</a:t>
            </a:r>
          </a:p>
          <a:p>
            <a:pPr>
              <a:lnSpc>
                <a:spcPct val="115000"/>
              </a:lnSpc>
            </a:pPr>
            <a:r>
              <a:rPr lang="ru-RU" sz="2800" dirty="0" smtClean="0"/>
              <a:t>2. Копылова В</a:t>
            </a:r>
            <a:r>
              <a:rPr lang="en-US" sz="2800" dirty="0" smtClean="0"/>
              <a:t>.</a:t>
            </a:r>
            <a:r>
              <a:rPr lang="ru-RU" sz="2800" dirty="0" smtClean="0"/>
              <a:t>В</a:t>
            </a:r>
            <a:r>
              <a:rPr lang="en-US" sz="2800" dirty="0" smtClean="0"/>
              <a:t>. </a:t>
            </a:r>
            <a:r>
              <a:rPr lang="en-US" sz="2800" b="1" dirty="0" smtClean="0"/>
              <a:t>« </a:t>
            </a:r>
            <a:r>
              <a:rPr lang="en-US" sz="2800" b="1" dirty="0"/>
              <a:t>Macmillan Literature guide for Russia</a:t>
            </a:r>
            <a:r>
              <a:rPr lang="en-US" sz="2800" b="1" dirty="0" smtClean="0"/>
              <a:t>»</a:t>
            </a:r>
            <a:r>
              <a:rPr lang="ru-RU" sz="2800" b="1" dirty="0" smtClean="0"/>
              <a:t>.</a:t>
            </a:r>
            <a:r>
              <a:rPr lang="ru-RU" sz="2800" dirty="0" smtClean="0"/>
              <a:t> </a:t>
            </a:r>
            <a:r>
              <a:rPr lang="en-US" sz="2800" dirty="0"/>
              <a:t>Macmillan Publishers </a:t>
            </a:r>
            <a:r>
              <a:rPr lang="en-US" sz="2800" dirty="0" smtClean="0"/>
              <a:t>LTD</a:t>
            </a:r>
            <a:r>
              <a:rPr lang="ru-RU" sz="2800" dirty="0" smtClean="0"/>
              <a:t>.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>
              <a:lnSpc>
                <a:spcPct val="115000"/>
              </a:lnSpc>
            </a:pPr>
            <a:r>
              <a:rPr lang="ru-RU" sz="2800" dirty="0" smtClean="0"/>
              <a:t>3. Э. Шарман</a:t>
            </a:r>
            <a:r>
              <a:rPr lang="ru-RU" sz="2800" dirty="0"/>
              <a:t>, «</a:t>
            </a:r>
            <a:r>
              <a:rPr lang="en-US" sz="2800" dirty="0"/>
              <a:t>Across Cultures</a:t>
            </a:r>
            <a:r>
              <a:rPr lang="ru-RU" sz="2800" dirty="0" smtClean="0"/>
              <a:t>». </a:t>
            </a:r>
            <a:r>
              <a:rPr lang="en-US" sz="2800" dirty="0" smtClean="0"/>
              <a:t>Longman</a:t>
            </a:r>
            <a:r>
              <a:rPr lang="ru-RU" sz="2800" dirty="0" smtClean="0"/>
              <a:t>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76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Деловой английский язык: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6113" y="548680"/>
            <a:ext cx="799728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white"/>
                </a:solidFill>
              </a:rPr>
              <a:t>Учебно-методический комплекс 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745736"/>
            <a:ext cx="612068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dirty="0"/>
              <a:t>Дэвид Коттон, Дэвид Фалвей, Саймон Кент </a:t>
            </a:r>
          </a:p>
          <a:p>
            <a:pPr algn="ctr">
              <a:lnSpc>
                <a:spcPct val="115000"/>
              </a:lnSpc>
            </a:pPr>
            <a:r>
              <a:rPr lang="ru-RU" sz="2800" b="1" dirty="0"/>
              <a:t>«</a:t>
            </a:r>
            <a:r>
              <a:rPr lang="en-US" sz="2800" b="1" dirty="0"/>
              <a:t>Market Leader</a:t>
            </a:r>
            <a:r>
              <a:rPr lang="ru-RU" sz="2800" b="1" dirty="0"/>
              <a:t>» </a:t>
            </a:r>
          </a:p>
          <a:p>
            <a:pPr algn="ctr">
              <a:lnSpc>
                <a:spcPct val="115000"/>
              </a:lnSpc>
            </a:pPr>
            <a:r>
              <a:rPr lang="ru-RU" sz="2800" dirty="0"/>
              <a:t>(учебник делового английского языка)</a:t>
            </a:r>
            <a:r>
              <a:rPr lang="en-US" sz="2800" dirty="0"/>
              <a:t> </a:t>
            </a:r>
            <a:endParaRPr lang="ru-RU" sz="2800" dirty="0"/>
          </a:p>
          <a:p>
            <a:pPr algn="ctr">
              <a:lnSpc>
                <a:spcPct val="115000"/>
              </a:lnSpc>
            </a:pPr>
            <a:r>
              <a:rPr lang="en-US" sz="2800" dirty="0"/>
              <a:t>Longman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76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234</TotalTime>
  <Words>832</Words>
  <Application>Microsoft Office PowerPoint</Application>
  <PresentationFormat>Экран (4:3)</PresentationFormat>
  <Paragraphs>502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Презентация PowerPoint</vt:lpstr>
      <vt:lpstr>    Цель гимназии: создание глобально-ориентированного информационного пространства для развития учащихся в условиях поликультурности и многоязычия. </vt:lpstr>
      <vt:lpstr>Методическое объединение  учителей иностранных языков</vt:lpstr>
      <vt:lpstr>Ступени реализации программы изучения иностранных языков в Лингвистической гимназии №3 </vt:lpstr>
      <vt:lpstr>Презентация PowerPoint</vt:lpstr>
      <vt:lpstr>Учебный план филологических предметов</vt:lpstr>
      <vt:lpstr>Презентация PowerPoint</vt:lpstr>
      <vt:lpstr>Презентация PowerPoint</vt:lpstr>
      <vt:lpstr>Презентация PowerPoint</vt:lpstr>
      <vt:lpstr>Промежуточная и итоговая аттестации по иностранным языкам </vt:lpstr>
      <vt:lpstr>Результаты ЕГЭ 2017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 учителей иностранных языков</dc:title>
  <dc:creator>user</dc:creator>
  <cp:lastModifiedBy>Zavuch</cp:lastModifiedBy>
  <cp:revision>22</cp:revision>
  <cp:lastPrinted>2017-12-11T08:53:39Z</cp:lastPrinted>
  <dcterms:created xsi:type="dcterms:W3CDTF">2017-12-11T05:37:55Z</dcterms:created>
  <dcterms:modified xsi:type="dcterms:W3CDTF">2019-11-28T01:40:51Z</dcterms:modified>
</cp:coreProperties>
</file>