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9" r:id="rId2"/>
    <p:sldId id="258" r:id="rId3"/>
    <p:sldId id="256" r:id="rId4"/>
    <p:sldId id="260" r:id="rId5"/>
    <p:sldId id="261" r:id="rId6"/>
    <p:sldId id="262" r:id="rId7"/>
    <p:sldId id="257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AF2886-A032-4D14-8F00-C65471D6D28F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63D991-21A4-44F1-8001-1988324690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AF2886-A032-4D14-8F00-C65471D6D28F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63D991-21A4-44F1-8001-1988324690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AF2886-A032-4D14-8F00-C65471D6D28F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63D991-21A4-44F1-8001-1988324690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AF2886-A032-4D14-8F00-C65471D6D28F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63D991-21A4-44F1-8001-1988324690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AF2886-A032-4D14-8F00-C65471D6D28F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63D991-21A4-44F1-8001-1988324690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AF2886-A032-4D14-8F00-C65471D6D28F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63D991-21A4-44F1-8001-1988324690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AF2886-A032-4D14-8F00-C65471D6D28F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63D991-21A4-44F1-8001-1988324690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AF2886-A032-4D14-8F00-C65471D6D28F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63D991-21A4-44F1-8001-1988324690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AF2886-A032-4D14-8F00-C65471D6D28F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63D991-21A4-44F1-8001-1988324690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AF2886-A032-4D14-8F00-C65471D6D28F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63D991-21A4-44F1-8001-1988324690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AF2886-A032-4D14-8F00-C65471D6D28F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63D991-21A4-44F1-8001-19883246908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AF2886-A032-4D14-8F00-C65471D6D28F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363D991-21A4-44F1-8001-19883246908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6199" y="476672"/>
            <a:ext cx="8424936" cy="695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1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Учредитель – </a:t>
            </a:r>
          </a:p>
          <a:p>
            <a:pPr algn="ctr"/>
            <a:r>
              <a:rPr lang="ru-RU" sz="41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Комитет </a:t>
            </a:r>
            <a:r>
              <a:rPr lang="ru-RU" sz="41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по образованию г. Улан-Удэ </a:t>
            </a:r>
            <a:endParaRPr lang="ru-RU" sz="4100" b="1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</a:endParaRPr>
          </a:p>
          <a:p>
            <a:pPr algn="ctr"/>
            <a:endParaRPr lang="ru-RU" sz="41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endParaRPr lang="ru-RU" sz="4100" b="1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r>
              <a:rPr lang="ru-RU" sz="41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МАОУ </a:t>
            </a:r>
            <a:r>
              <a:rPr lang="ru-RU" sz="41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«Лингвистическая гимназия №3 г. Улан-Удэ» создана в 1991 </a:t>
            </a:r>
            <a:r>
              <a:rPr lang="ru-RU" sz="41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году </a:t>
            </a:r>
          </a:p>
          <a:p>
            <a:pPr algn="ctr"/>
            <a:endParaRPr lang="ru-RU" sz="4100" b="1" dirty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endParaRPr lang="ru-RU" sz="4100" b="1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583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51216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Промежуточная и итоговая аттестации по иностранным языкам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8087436"/>
              </p:ext>
            </p:extLst>
          </p:nvPr>
        </p:nvGraphicFramePr>
        <p:xfrm>
          <a:off x="35495" y="1989138"/>
          <a:ext cx="9001001" cy="4161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1384"/>
                <a:gridCol w="1769017"/>
                <a:gridCol w="1800200"/>
                <a:gridCol w="1656184"/>
                <a:gridCol w="1944216"/>
              </a:tblGrid>
              <a:tr h="65665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</a:tr>
              <a:tr h="323148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Промежуточная аттестация за курс начального</a:t>
                      </a:r>
                      <a:r>
                        <a:rPr lang="ru-RU" sz="1400" baseline="0" dirty="0" smtClean="0"/>
                        <a:t> общего образования </a:t>
                      </a:r>
                    </a:p>
                    <a:p>
                      <a:r>
                        <a:rPr lang="ru-RU" sz="1400" baseline="0" dirty="0" smtClean="0"/>
                        <a:t>по английскому языку:</a:t>
                      </a:r>
                    </a:p>
                    <a:p>
                      <a:r>
                        <a:rPr lang="ru-RU" sz="1400" baseline="0" dirty="0" smtClean="0"/>
                        <a:t>Письменный тест (аудирование, чтение, письмо, лексика-грамматика) и </a:t>
                      </a:r>
                    </a:p>
                    <a:p>
                      <a:r>
                        <a:rPr lang="ru-RU" sz="1400" baseline="0" dirty="0" smtClean="0"/>
                        <a:t>Устное собеседование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Промежуточная аттестация по английскому языку (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для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предпрофильной подготовки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Письменный тест (аудирование, чтение, письмо, лексика-грамматика) и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Устное собеседование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Основной государственный экзамен (ОГЭ) по английскому языку (письменная и устная части). Положительный результат является основанием для зачисления в 10 класс (</a:t>
                      </a:r>
                      <a:r>
                        <a:rPr kumimoji="0" lang="ru-RU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для профильной подготовки</a:t>
                      </a: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0" lang="ru-RU" sz="14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Промежуточная аттестация по английскому языку(письменная часть в формате ЕГЭ)- зимняя сессия.</a:t>
                      </a:r>
                    </a:p>
                    <a:p>
                      <a:endParaRPr kumimoji="0" lang="ru-RU" sz="14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Промежуточная аттестация по второму иностранному языку (письменная и устная части) – летняя сессия</a:t>
                      </a:r>
                      <a:endParaRPr kumimoji="0" lang="ru-RU" sz="14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Промежуточная аттестация по английскому языку(письменная и устная части в формате ЕГЭ)- зимняя сессия.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4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Государственная итоговая аттестация (ЕГЭ в письменной и устной форме) – по выбору</a:t>
                      </a:r>
                      <a:endParaRPr kumimoji="0" lang="ru-RU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707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183880" cy="5337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Результаты ЕГЭ 2017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5699483"/>
              </p:ext>
            </p:extLst>
          </p:nvPr>
        </p:nvGraphicFramePr>
        <p:xfrm>
          <a:off x="395536" y="1124744"/>
          <a:ext cx="8424936" cy="55091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032"/>
                <a:gridCol w="288032"/>
                <a:gridCol w="288032"/>
                <a:gridCol w="288032"/>
                <a:gridCol w="1008112"/>
                <a:gridCol w="936104"/>
                <a:gridCol w="1224136"/>
                <a:gridCol w="1008112"/>
                <a:gridCol w="1080120"/>
                <a:gridCol w="1080120"/>
                <a:gridCol w="936104"/>
              </a:tblGrid>
              <a:tr h="89613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700" u="none" strike="noStrike" dirty="0">
                          <a:effectLst/>
                        </a:rPr>
                        <a:t>Код ОО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vert="vert27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700" u="none" strike="noStrike" dirty="0">
                          <a:effectLst/>
                        </a:rPr>
                        <a:t>Класс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vert="vert27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700" u="none" strike="noStrike">
                          <a:effectLst/>
                        </a:rPr>
                        <a:t>Код ППЭ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700" u="none" strike="noStrike" dirty="0">
                          <a:effectLst/>
                        </a:rPr>
                        <a:t>Аудитория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vert="vert27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Фамилия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Имя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Отчество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Первичный балл устной части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Первичный балл </a:t>
                      </a:r>
                      <a:r>
                        <a:rPr lang="ru-RU" sz="1100" u="none" strike="noStrike" dirty="0" smtClean="0">
                          <a:effectLst/>
                        </a:rPr>
                        <a:t>письменной </a:t>
                      </a:r>
                      <a:r>
                        <a:rPr lang="ru-RU" sz="1100" u="none" strike="noStrike" dirty="0">
                          <a:effectLst/>
                        </a:rPr>
                        <a:t>части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Первичный балл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Тестовый балл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</a:tr>
              <a:tr h="163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vert="vert27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vert="vert27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vert="vert27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</a:rPr>
                        <a:t>Тумурова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Ольга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Сергеевна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100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</a:tr>
              <a:tr h="1850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11А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24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 err="1">
                          <a:effectLst/>
                        </a:rPr>
                        <a:t>Бушина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</a:rPr>
                        <a:t>Анастасия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Александровна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20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73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93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93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  <a:tr h="1850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11А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32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Золхоева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</a:rPr>
                        <a:t>Яна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</a:rPr>
                        <a:t>Борисовна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75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93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93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  <a:tr h="1732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11Б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24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Ешонова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Юлия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</a:rPr>
                        <a:t>Александровна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20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72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92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92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  <a:tr h="1850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11А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32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Пешняева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Алина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Алексеевна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20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71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91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91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  <a:tr h="1850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11А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34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Айдакеев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Баир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Чингисович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20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70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90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90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  <a:tr h="1850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11А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21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Цыбикжапова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Лариса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Баясхалановна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72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90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90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  <a:tr h="1732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11А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24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Демченков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Александр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Дмитриевич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70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89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89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  <a:tr h="1850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11Б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31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Харлова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Ольга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Витальевна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70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89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89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  <a:tr h="1850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11А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31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Жалсанова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Алтанзула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Ганбатовна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20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68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88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88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  <a:tr h="1850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11А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32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Митыпов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Евгений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Владимирович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69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88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88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  <a:tr h="1732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11Б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32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Саидова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Эмилия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Хусейновна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67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85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85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  <a:tr h="1850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11Б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32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Лазарева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Екатерина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Анатольевна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66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84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84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  <a:tr h="1850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11А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31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Николаева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Арюна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Сергеевна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69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84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84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  <a:tr h="1850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11А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23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Хандарова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Анна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Анатольевна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64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83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83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  <a:tr h="1732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11А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32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Зубенко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Екатерина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Александровна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64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82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82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  <a:tr h="1850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11Б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21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Архипова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Мария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Владимировна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63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81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81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  <a:tr h="1850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11Б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21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Полевик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Екатерина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Вадимовна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20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60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80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80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  <a:tr h="1850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11Б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32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Хингеева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Анна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Игоревна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63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80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80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  <a:tr h="1850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11А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31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Цыбикова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Дарима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Артуровна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62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78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78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  <a:tr h="1732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11Б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32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Сумкина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Валерия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Владимировна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20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57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77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77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  <a:tr h="1850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11Б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21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Балдаева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Ирина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Сергеевна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58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69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69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  <a:tr h="1850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11Б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21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Субанова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Александра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Михайловна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46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62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62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  <a:tr h="1850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11Б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77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600" u="none" strike="noStrike">
                          <a:effectLst/>
                        </a:rPr>
                        <a:t>34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Адвокатов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Агван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Алдарович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47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60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60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9328" marR="9328" marT="932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292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852936"/>
            <a:ext cx="7772400" cy="4057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Цель гимназии: создание глобально-ориентированного информационного пространства для развития учащихся в условиях поликультурности и многоязычия.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182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268760"/>
            <a:ext cx="8352928" cy="1800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Методическое объединение </a:t>
            </a:r>
            <a:br>
              <a:rPr lang="ru-RU" dirty="0" smtClean="0"/>
            </a:br>
            <a:r>
              <a:rPr lang="ru-RU" dirty="0" smtClean="0"/>
              <a:t>учителей иностранных языков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3789040"/>
            <a:ext cx="2448272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Методическое объединение учителей английского языка</a:t>
            </a:r>
            <a:endParaRPr lang="ru-RU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0364" y="3789040"/>
            <a:ext cx="2493963" cy="2414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1768" y="3789039"/>
            <a:ext cx="2493963" cy="2414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3420364" y="4193182"/>
            <a:ext cx="242247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 smtClean="0">
                <a:solidFill>
                  <a:prstClr val="white"/>
                </a:solidFill>
              </a:rPr>
              <a:t>Методическое объединение учителей </a:t>
            </a:r>
          </a:p>
          <a:p>
            <a:pPr lvl="0" algn="ctr"/>
            <a:r>
              <a:rPr lang="ru-RU" b="1" dirty="0" smtClean="0">
                <a:solidFill>
                  <a:prstClr val="white"/>
                </a:solidFill>
              </a:rPr>
              <a:t>второго иностранного </a:t>
            </a:r>
            <a:r>
              <a:rPr lang="ru-RU" b="1" dirty="0">
                <a:solidFill>
                  <a:prstClr val="white"/>
                </a:solidFill>
              </a:rPr>
              <a:t>языка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415438" y="4193182"/>
            <a:ext cx="211700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 smtClean="0">
                <a:solidFill>
                  <a:prstClr val="white"/>
                </a:solidFill>
              </a:rPr>
              <a:t>Методическое объединение учителей бурятского </a:t>
            </a:r>
            <a:r>
              <a:rPr lang="ru-RU" b="1" dirty="0">
                <a:solidFill>
                  <a:prstClr val="white"/>
                </a:solidFill>
              </a:rPr>
              <a:t>языка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1835696" y="3501008"/>
            <a:ext cx="288032" cy="281824"/>
          </a:xfrm>
          <a:prstGeom prst="straightConnector1">
            <a:avLst/>
          </a:prstGeom>
          <a:ln w="254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707656">
            <a:off x="4460176" y="3504182"/>
            <a:ext cx="414337" cy="407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132109" y="3504183"/>
            <a:ext cx="414337" cy="407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668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268759"/>
            <a:ext cx="8352928" cy="237316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Ступени реализации программы изучения иностранных языков в Лингвистической гимназии №3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07159" y="3827363"/>
            <a:ext cx="2448272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Начальное общее образование</a:t>
            </a:r>
          </a:p>
          <a:p>
            <a:pPr algn="ctr"/>
            <a:r>
              <a:rPr lang="ru-RU" b="1" dirty="0" smtClean="0"/>
              <a:t>1-4 класс </a:t>
            </a:r>
          </a:p>
          <a:p>
            <a:pPr algn="ctr"/>
            <a:r>
              <a:rPr lang="ru-RU" b="1" dirty="0" smtClean="0"/>
              <a:t>(углубленное изучение английского языка)</a:t>
            </a:r>
            <a:endParaRPr lang="ru-RU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0364" y="3789040"/>
            <a:ext cx="2493963" cy="2414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1768" y="3789039"/>
            <a:ext cx="2493963" cy="2414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3444443" y="3789040"/>
            <a:ext cx="2422474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b="1" dirty="0" smtClean="0">
                <a:solidFill>
                  <a:prstClr val="white"/>
                </a:solidFill>
              </a:rPr>
              <a:t>Основное </a:t>
            </a:r>
          </a:p>
          <a:p>
            <a:pPr lvl="0" algn="ctr"/>
            <a:r>
              <a:rPr lang="ru-RU" sz="1400" b="1" dirty="0" smtClean="0">
                <a:solidFill>
                  <a:prstClr val="white"/>
                </a:solidFill>
              </a:rPr>
              <a:t>общее образование</a:t>
            </a:r>
          </a:p>
          <a:p>
            <a:pPr lvl="0" algn="ctr"/>
            <a:r>
              <a:rPr lang="ru-RU" sz="1400" b="1" dirty="0" smtClean="0">
                <a:solidFill>
                  <a:prstClr val="white"/>
                </a:solidFill>
              </a:rPr>
              <a:t>5-7 класс </a:t>
            </a:r>
            <a:r>
              <a:rPr lang="ru-RU" sz="1400" b="1" dirty="0">
                <a:solidFill>
                  <a:prstClr val="white"/>
                </a:solidFill>
              </a:rPr>
              <a:t>(углубленное изучение английского языка</a:t>
            </a:r>
            <a:r>
              <a:rPr lang="ru-RU" sz="1400" b="1" dirty="0" smtClean="0">
                <a:solidFill>
                  <a:prstClr val="white"/>
                </a:solidFill>
              </a:rPr>
              <a:t>) 8-9 класс (предпрофильное изучение филологических предметов)</a:t>
            </a:r>
            <a:endParaRPr lang="ru-RU" sz="1400" b="1" dirty="0">
              <a:solidFill>
                <a:prstClr val="white"/>
              </a:solidFill>
            </a:endParaRPr>
          </a:p>
          <a:p>
            <a:pPr lvl="0" algn="ctr"/>
            <a:endParaRPr lang="ru-RU" b="1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214522" y="3898811"/>
            <a:ext cx="243754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 smtClean="0">
                <a:solidFill>
                  <a:prstClr val="white"/>
                </a:solidFill>
              </a:rPr>
              <a:t>Среднее общее образование</a:t>
            </a:r>
          </a:p>
          <a:p>
            <a:pPr lvl="0" algn="ctr"/>
            <a:r>
              <a:rPr lang="ru-RU" b="1" dirty="0" smtClean="0">
                <a:solidFill>
                  <a:prstClr val="white"/>
                </a:solidFill>
              </a:rPr>
              <a:t>10-11 класс</a:t>
            </a:r>
          </a:p>
          <a:p>
            <a:pPr lvl="0" algn="ctr"/>
            <a:r>
              <a:rPr lang="ru-RU" b="1" dirty="0" smtClean="0">
                <a:solidFill>
                  <a:prstClr val="white"/>
                </a:solidFill>
              </a:rPr>
              <a:t>(профильное </a:t>
            </a:r>
            <a:r>
              <a:rPr lang="ru-RU" b="1" dirty="0">
                <a:solidFill>
                  <a:prstClr val="white"/>
                </a:solidFill>
              </a:rPr>
              <a:t>изучение </a:t>
            </a:r>
            <a:r>
              <a:rPr lang="ru-RU" b="1" dirty="0" smtClean="0">
                <a:solidFill>
                  <a:prstClr val="white"/>
                </a:solidFill>
              </a:rPr>
              <a:t>филологических предметов)</a:t>
            </a:r>
            <a:endParaRPr lang="ru-RU" b="1" dirty="0">
              <a:solidFill>
                <a:prstClr val="white"/>
              </a:solidFill>
            </a:endParaRPr>
          </a:p>
          <a:p>
            <a:pPr lvl="0" algn="ctr"/>
            <a:endParaRPr lang="ru-RU" b="1" dirty="0">
              <a:solidFill>
                <a:prstClr val="white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1815952" y="3548332"/>
            <a:ext cx="288032" cy="281824"/>
          </a:xfrm>
          <a:prstGeom prst="straightConnector1">
            <a:avLst/>
          </a:prstGeom>
          <a:ln w="254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707656">
            <a:off x="4460176" y="3504182"/>
            <a:ext cx="414337" cy="407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132109" y="3504183"/>
            <a:ext cx="414337" cy="407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442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8598763"/>
              </p:ext>
            </p:extLst>
          </p:nvPr>
        </p:nvGraphicFramePr>
        <p:xfrm>
          <a:off x="395536" y="1106981"/>
          <a:ext cx="8327891" cy="5291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607"/>
                <a:gridCol w="640607"/>
                <a:gridCol w="640607"/>
                <a:gridCol w="640607"/>
                <a:gridCol w="640607"/>
                <a:gridCol w="640607"/>
                <a:gridCol w="640607"/>
                <a:gridCol w="640607"/>
                <a:gridCol w="640607"/>
                <a:gridCol w="640607"/>
                <a:gridCol w="640607"/>
                <a:gridCol w="640607"/>
                <a:gridCol w="640607"/>
              </a:tblGrid>
              <a:tr h="30579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</a:tr>
              <a:tr h="574922">
                <a:tc rowSpan="3"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Обязательная</a:t>
                      </a:r>
                      <a:r>
                        <a:rPr lang="ru-RU" sz="1200" b="1" baseline="0" dirty="0" smtClean="0"/>
                        <a:t> часть </a:t>
                      </a:r>
                      <a:endParaRPr lang="ru-RU" sz="1200" b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Английский язык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</a:tr>
              <a:tr h="6418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Второй ин. язык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 vMerge="1">
                  <a:txBody>
                    <a:bodyPr/>
                    <a:lstStyle/>
                    <a:p>
                      <a:pPr algn="ctr"/>
                      <a:endParaRPr lang="ru-RU" sz="1200" b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Бурятский язык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57768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Вариативная часть</a:t>
                      </a:r>
                      <a:endParaRPr lang="ru-RU" sz="1200" b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Страноведение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7017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Китайский язык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44422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Дополнительные образовательные услуги</a:t>
                      </a:r>
                      <a:endParaRPr lang="ru-RU" sz="1200" b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Английский язык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9223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Второй ин. язык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539552" y="404664"/>
            <a:ext cx="8183880" cy="648072"/>
          </a:xfrm>
          <a:prstGeom prst="rect">
            <a:avLst/>
          </a:prstGeom>
        </p:spPr>
        <p:txBody>
          <a:bodyPr vert="horz" anchor="b">
            <a:normAutofit fontScale="60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/>
              <a:t>Учебный план </a:t>
            </a:r>
            <a:br>
              <a:rPr lang="ru-RU" dirty="0" smtClean="0"/>
            </a:br>
            <a:r>
              <a:rPr lang="ru-RU" dirty="0" smtClean="0"/>
              <a:t>МО иностранных языков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163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83880" cy="9361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Учебный план филологических предметов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1782182"/>
              </p:ext>
            </p:extLst>
          </p:nvPr>
        </p:nvGraphicFramePr>
        <p:xfrm>
          <a:off x="467544" y="1658803"/>
          <a:ext cx="8280924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077"/>
                <a:gridCol w="690077"/>
                <a:gridCol w="690077"/>
                <a:gridCol w="690077"/>
                <a:gridCol w="690077"/>
                <a:gridCol w="690077"/>
                <a:gridCol w="690077"/>
                <a:gridCol w="690077"/>
                <a:gridCol w="690077"/>
                <a:gridCol w="690077"/>
                <a:gridCol w="690077"/>
                <a:gridCol w="690077"/>
              </a:tblGrid>
              <a:tr h="3600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</a:tr>
              <a:tr h="540341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Английский язык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</a:tr>
              <a:tr h="509775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Второй ин. язык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563487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Бурятский язык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81783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Китайский язык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323754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rgbClr val="C00000"/>
                          </a:solidFill>
                        </a:rPr>
                        <a:t>итого</a:t>
                      </a:r>
                      <a:endParaRPr lang="ru-RU" sz="11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6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6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6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9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9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11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11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11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12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13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23754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Русский язык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  <a:tr h="323754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Литература 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</a:tr>
              <a:tr h="323754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rgbClr val="C00000"/>
                          </a:solidFill>
                        </a:rPr>
                        <a:t>итого</a:t>
                      </a:r>
                      <a:endParaRPr lang="ru-RU" sz="11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9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9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9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9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8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9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6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6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6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8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8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624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Английский язык: 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К</a:t>
            </a:r>
            <a:r>
              <a:rPr lang="ru-RU" dirty="0"/>
              <a:t>. Баранова, Дж</a:t>
            </a:r>
            <a:r>
              <a:rPr lang="ru-RU" dirty="0" smtClean="0"/>
              <a:t>. Дули</a:t>
            </a:r>
            <a:r>
              <a:rPr lang="ru-RU" dirty="0"/>
              <a:t>,  В</a:t>
            </a:r>
            <a:r>
              <a:rPr lang="ru-RU" dirty="0" smtClean="0"/>
              <a:t>. Копылова</a:t>
            </a:r>
            <a:r>
              <a:rPr lang="ru-RU" dirty="0"/>
              <a:t>, Р</a:t>
            </a:r>
            <a:r>
              <a:rPr lang="ru-RU" dirty="0" smtClean="0"/>
              <a:t>. Мильруд </a:t>
            </a:r>
            <a:r>
              <a:rPr lang="ru-RU" dirty="0"/>
              <a:t>, В</a:t>
            </a:r>
            <a:r>
              <a:rPr lang="ru-RU" dirty="0" smtClean="0"/>
              <a:t>. Эванс</a:t>
            </a:r>
          </a:p>
          <a:p>
            <a:pPr marL="0" indent="0" algn="ctr">
              <a:buNone/>
            </a:pPr>
            <a:r>
              <a:rPr lang="ru-RU" b="1" dirty="0" smtClean="0"/>
              <a:t>«Starlight» </a:t>
            </a:r>
          </a:p>
          <a:p>
            <a:pPr marL="0" indent="0" algn="ctr">
              <a:buNone/>
            </a:pPr>
            <a:r>
              <a:rPr lang="ru-RU" dirty="0" smtClean="0"/>
              <a:t>   Учебник </a:t>
            </a:r>
            <a:r>
              <a:rPr lang="ru-RU" dirty="0"/>
              <a:t>для общеобразовательных </a:t>
            </a:r>
            <a:r>
              <a:rPr lang="ru-RU" dirty="0" smtClean="0"/>
              <a:t>  </a:t>
            </a:r>
          </a:p>
          <a:p>
            <a:pPr marL="0" indent="0" algn="ctr">
              <a:buNone/>
            </a:pPr>
            <a:r>
              <a:rPr lang="ru-RU" dirty="0"/>
              <a:t> </a:t>
            </a:r>
            <a:r>
              <a:rPr lang="ru-RU" dirty="0" smtClean="0"/>
              <a:t>  учреждений </a:t>
            </a:r>
            <a:r>
              <a:rPr lang="ru-RU" dirty="0"/>
              <a:t>и школ с углубленным </a:t>
            </a:r>
            <a:r>
              <a:rPr lang="ru-RU" dirty="0" smtClean="0"/>
              <a:t> </a:t>
            </a:r>
          </a:p>
          <a:p>
            <a:pPr marL="0" indent="0" algn="ctr">
              <a:buNone/>
            </a:pPr>
            <a:r>
              <a:rPr lang="ru-RU" dirty="0"/>
              <a:t> </a:t>
            </a:r>
            <a:r>
              <a:rPr lang="ru-RU" dirty="0" smtClean="0"/>
              <a:t>  изучением </a:t>
            </a:r>
            <a:r>
              <a:rPr lang="ru-RU" dirty="0"/>
              <a:t>английского </a:t>
            </a:r>
            <a:r>
              <a:rPr lang="ru-RU" dirty="0" smtClean="0"/>
              <a:t>языка </a:t>
            </a:r>
          </a:p>
          <a:p>
            <a:pPr marL="0" indent="0" algn="ctr">
              <a:buNone/>
            </a:pPr>
            <a:r>
              <a:rPr lang="ru-RU" dirty="0"/>
              <a:t> </a:t>
            </a:r>
            <a:r>
              <a:rPr lang="ru-RU" dirty="0" smtClean="0"/>
              <a:t>  Москва</a:t>
            </a:r>
            <a:r>
              <a:rPr lang="ru-RU" dirty="0"/>
              <a:t>, </a:t>
            </a:r>
            <a:r>
              <a:rPr lang="ru-RU" dirty="0" smtClean="0"/>
              <a:t>Просвещение </a:t>
            </a:r>
            <a:endParaRPr lang="ru-RU" dirty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36113" y="548680"/>
            <a:ext cx="7997289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Учебно-методический комплекс 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81469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2817" y="548680"/>
            <a:ext cx="8183880" cy="5778968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Страноведение на английском языке:</a:t>
            </a:r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36113" y="548680"/>
            <a:ext cx="7997289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Учебно-методический комплекс </a:t>
            </a:r>
            <a:endParaRPr lang="ru-RU" sz="32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64384" y="2420888"/>
            <a:ext cx="8256088" cy="4198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2800" dirty="0" smtClean="0"/>
              <a:t>1. Бабиков </a:t>
            </a:r>
            <a:r>
              <a:rPr lang="ru-RU" sz="2800" dirty="0"/>
              <a:t>В., Дылыкова Р., Нархинова Э. </a:t>
            </a:r>
            <a:r>
              <a:rPr lang="en-US" sz="2800" b="1" dirty="0" smtClean="0"/>
              <a:t>Lake </a:t>
            </a:r>
            <a:r>
              <a:rPr lang="en-US" sz="2800" b="1" dirty="0"/>
              <a:t>Baikal </a:t>
            </a:r>
            <a:r>
              <a:rPr lang="en-US" sz="2800" b="1" dirty="0" smtClean="0"/>
              <a:t>Box</a:t>
            </a:r>
            <a:r>
              <a:rPr lang="ru-RU" sz="2800" b="1" dirty="0" smtClean="0"/>
              <a:t>. </a:t>
            </a:r>
            <a:r>
              <a:rPr lang="ru-RU" sz="2800" dirty="0" smtClean="0"/>
              <a:t>Москва</a:t>
            </a:r>
            <a:r>
              <a:rPr lang="en-US" sz="2800" dirty="0"/>
              <a:t>, ILF Advertising Agency </a:t>
            </a:r>
            <a:r>
              <a:rPr lang="en-US" sz="2800" dirty="0" smtClean="0"/>
              <a:t>LLC</a:t>
            </a:r>
            <a:r>
              <a:rPr lang="ru-RU" sz="2800" dirty="0" smtClean="0"/>
              <a:t>.</a:t>
            </a:r>
          </a:p>
          <a:p>
            <a:pPr>
              <a:lnSpc>
                <a:spcPct val="115000"/>
              </a:lnSpc>
            </a:pPr>
            <a:r>
              <a:rPr lang="ru-RU" sz="2800" dirty="0" smtClean="0"/>
              <a:t>2. Копылова В</a:t>
            </a:r>
            <a:r>
              <a:rPr lang="en-US" sz="2800" dirty="0" smtClean="0"/>
              <a:t>.</a:t>
            </a:r>
            <a:r>
              <a:rPr lang="ru-RU" sz="2800" dirty="0" smtClean="0"/>
              <a:t>В</a:t>
            </a:r>
            <a:r>
              <a:rPr lang="en-US" sz="2800" dirty="0" smtClean="0"/>
              <a:t>. </a:t>
            </a:r>
            <a:r>
              <a:rPr lang="en-US" sz="2800" b="1" dirty="0" smtClean="0"/>
              <a:t>« </a:t>
            </a:r>
            <a:r>
              <a:rPr lang="en-US" sz="2800" b="1" dirty="0"/>
              <a:t>Macmillan Literature guide for Russia</a:t>
            </a:r>
            <a:r>
              <a:rPr lang="en-US" sz="2800" b="1" dirty="0" smtClean="0"/>
              <a:t>»</a:t>
            </a:r>
            <a:r>
              <a:rPr lang="ru-RU" sz="2800" b="1" dirty="0" smtClean="0"/>
              <a:t>.</a:t>
            </a:r>
            <a:r>
              <a:rPr lang="ru-RU" sz="2800" dirty="0" smtClean="0"/>
              <a:t> </a:t>
            </a:r>
            <a:r>
              <a:rPr lang="en-US" sz="2800" dirty="0"/>
              <a:t>Macmillan Publishers </a:t>
            </a:r>
            <a:r>
              <a:rPr lang="en-US" sz="2800" dirty="0" smtClean="0"/>
              <a:t>LTD</a:t>
            </a:r>
            <a:r>
              <a:rPr lang="ru-RU" sz="2800" dirty="0" smtClean="0"/>
              <a:t>.</a:t>
            </a:r>
            <a:r>
              <a:rPr lang="en-US" sz="2800" dirty="0" smtClean="0"/>
              <a:t> </a:t>
            </a:r>
            <a:endParaRPr lang="ru-RU" sz="2800" dirty="0" smtClean="0"/>
          </a:p>
          <a:p>
            <a:pPr>
              <a:lnSpc>
                <a:spcPct val="115000"/>
              </a:lnSpc>
            </a:pPr>
            <a:r>
              <a:rPr lang="ru-RU" sz="2800" dirty="0" smtClean="0"/>
              <a:t>3. Э. Шарман</a:t>
            </a:r>
            <a:r>
              <a:rPr lang="ru-RU" sz="2800" dirty="0"/>
              <a:t>, «</a:t>
            </a:r>
            <a:r>
              <a:rPr lang="en-US" sz="2800" dirty="0"/>
              <a:t>Across Cultures</a:t>
            </a:r>
            <a:r>
              <a:rPr lang="ru-RU" sz="2800" dirty="0" smtClean="0"/>
              <a:t>». </a:t>
            </a:r>
            <a:r>
              <a:rPr lang="en-US" sz="2800" dirty="0" smtClean="0"/>
              <a:t>Longman</a:t>
            </a:r>
            <a:r>
              <a:rPr lang="ru-RU" sz="2800" dirty="0" smtClean="0"/>
              <a:t>.</a:t>
            </a:r>
            <a:endParaRPr lang="ru-RU" dirty="0"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</a:pPr>
            <a:endParaRPr lang="ru-RU" dirty="0"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dirty="0"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5766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Деловой английский язык:</a:t>
            </a:r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36113" y="548680"/>
            <a:ext cx="7997289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prstClr val="white"/>
                </a:solidFill>
              </a:rPr>
              <a:t>Учебно-методический комплекс </a:t>
            </a:r>
            <a:endParaRPr lang="ru-RU" sz="3200" b="1" dirty="0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47664" y="2745736"/>
            <a:ext cx="6120680" cy="3065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2800" dirty="0"/>
              <a:t>Дэвид Коттон, Дэвид Фалвей, Саймон Кент </a:t>
            </a:r>
          </a:p>
          <a:p>
            <a:pPr algn="ctr">
              <a:lnSpc>
                <a:spcPct val="115000"/>
              </a:lnSpc>
            </a:pPr>
            <a:r>
              <a:rPr lang="ru-RU" sz="2800" b="1" dirty="0"/>
              <a:t>«</a:t>
            </a:r>
            <a:r>
              <a:rPr lang="en-US" sz="2800" b="1" dirty="0"/>
              <a:t>Market Leader</a:t>
            </a:r>
            <a:r>
              <a:rPr lang="ru-RU" sz="2800" b="1" dirty="0"/>
              <a:t>» </a:t>
            </a:r>
          </a:p>
          <a:p>
            <a:pPr algn="ctr">
              <a:lnSpc>
                <a:spcPct val="115000"/>
              </a:lnSpc>
            </a:pPr>
            <a:r>
              <a:rPr lang="ru-RU" sz="2800" dirty="0"/>
              <a:t>(учебник делового английского языка)</a:t>
            </a:r>
            <a:r>
              <a:rPr lang="en-US" sz="2800" dirty="0"/>
              <a:t> </a:t>
            </a:r>
            <a:endParaRPr lang="ru-RU" sz="2800" dirty="0"/>
          </a:p>
          <a:p>
            <a:pPr algn="ctr">
              <a:lnSpc>
                <a:spcPct val="115000"/>
              </a:lnSpc>
            </a:pPr>
            <a:r>
              <a:rPr lang="en-US" sz="2800" dirty="0"/>
              <a:t>Longman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5766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234</TotalTime>
  <Words>832</Words>
  <Application>Microsoft Office PowerPoint</Application>
  <PresentationFormat>Экран (4:3)</PresentationFormat>
  <Paragraphs>502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Презентация PowerPoint</vt:lpstr>
      <vt:lpstr>    Цель гимназии: создание глобально-ориентированного информационного пространства для развития учащихся в условиях поликультурности и многоязычия. </vt:lpstr>
      <vt:lpstr>Методическое объединение  учителей иностранных языков</vt:lpstr>
      <vt:lpstr>Ступени реализации программы изучения иностранных языков в Лингвистической гимназии №3 </vt:lpstr>
      <vt:lpstr>Презентация PowerPoint</vt:lpstr>
      <vt:lpstr>Учебный план филологических предметов</vt:lpstr>
      <vt:lpstr>Презентация PowerPoint</vt:lpstr>
      <vt:lpstr>Презентация PowerPoint</vt:lpstr>
      <vt:lpstr>Презентация PowerPoint</vt:lpstr>
      <vt:lpstr>Промежуточная и итоговая аттестации по иностранным языкам </vt:lpstr>
      <vt:lpstr>Результаты ЕГЭ 2017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Методическое объединение  учителей иностранных языков</dc:title>
  <dc:creator>user</dc:creator>
  <cp:lastModifiedBy>Zavuch</cp:lastModifiedBy>
  <cp:revision>22</cp:revision>
  <cp:lastPrinted>2017-12-11T08:53:39Z</cp:lastPrinted>
  <dcterms:created xsi:type="dcterms:W3CDTF">2017-12-11T05:37:55Z</dcterms:created>
  <dcterms:modified xsi:type="dcterms:W3CDTF">2019-11-28T01:40:51Z</dcterms:modified>
</cp:coreProperties>
</file>