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  <p:sldId id="272" r:id="rId3"/>
    <p:sldId id="278" r:id="rId4"/>
    <p:sldId id="271" r:id="rId5"/>
    <p:sldId id="270" r:id="rId6"/>
    <p:sldId id="258" r:id="rId7"/>
    <p:sldId id="260" r:id="rId8"/>
    <p:sldId id="275" r:id="rId9"/>
    <p:sldId id="269" r:id="rId10"/>
    <p:sldId id="267" r:id="rId11"/>
    <p:sldId id="282" r:id="rId12"/>
    <p:sldId id="285" r:id="rId13"/>
    <p:sldId id="284" r:id="rId14"/>
    <p:sldId id="283" r:id="rId15"/>
    <p:sldId id="286" r:id="rId16"/>
    <p:sldId id="273" r:id="rId17"/>
    <p:sldId id="274" r:id="rId18"/>
    <p:sldId id="281" r:id="rId19"/>
    <p:sldId id="28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ACB1-7B72-49D3-8BE0-352AF86E5CA7}" type="datetimeFigureOut">
              <a:rPr lang="ru-RU" smtClean="0"/>
              <a:t>28.11.2019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6A795-1BBB-4F4F-9E87-B7FF239AF61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ACB1-7B72-49D3-8BE0-352AF86E5CA7}" type="datetimeFigureOut">
              <a:rPr lang="ru-RU" smtClean="0"/>
              <a:t>28.11.2019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6A795-1BBB-4F4F-9E87-B7FF239AF61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ACB1-7B72-49D3-8BE0-352AF86E5CA7}" type="datetimeFigureOut">
              <a:rPr lang="ru-RU" smtClean="0"/>
              <a:t>28.11.2019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6A795-1BBB-4F4F-9E87-B7FF239AF61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ACB1-7B72-49D3-8BE0-352AF86E5CA7}" type="datetimeFigureOut">
              <a:rPr lang="ru-RU" smtClean="0"/>
              <a:t>28.11.2019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6A795-1BBB-4F4F-9E87-B7FF239AF61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ACB1-7B72-49D3-8BE0-352AF86E5CA7}" type="datetimeFigureOut">
              <a:rPr lang="ru-RU" smtClean="0"/>
              <a:t>28.11.2019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6A795-1BBB-4F4F-9E87-B7FF239AF61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ACB1-7B72-49D3-8BE0-352AF86E5CA7}" type="datetimeFigureOut">
              <a:rPr lang="ru-RU" smtClean="0"/>
              <a:t>28.11.2019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6A795-1BBB-4F4F-9E87-B7FF239AF61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ACB1-7B72-49D3-8BE0-352AF86E5CA7}" type="datetimeFigureOut">
              <a:rPr lang="ru-RU" smtClean="0"/>
              <a:t>28.11.2019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6A795-1BBB-4F4F-9E87-B7FF239AF61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ACB1-7B72-49D3-8BE0-352AF86E5CA7}" type="datetimeFigureOut">
              <a:rPr lang="ru-RU" smtClean="0"/>
              <a:t>28.11.2019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6A795-1BBB-4F4F-9E87-B7FF239AF61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ACB1-7B72-49D3-8BE0-352AF86E5CA7}" type="datetimeFigureOut">
              <a:rPr lang="ru-RU" smtClean="0"/>
              <a:t>28.11.2019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6A795-1BBB-4F4F-9E87-B7FF239AF61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ACB1-7B72-49D3-8BE0-352AF86E5CA7}" type="datetimeFigureOut">
              <a:rPr lang="ru-RU" smtClean="0"/>
              <a:t>28.11.2019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6A795-1BBB-4F4F-9E87-B7FF239AF61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ACB1-7B72-49D3-8BE0-352AF86E5CA7}" type="datetimeFigureOut">
              <a:rPr lang="ru-RU" smtClean="0"/>
              <a:t>28.11.2019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6A795-1BBB-4F4F-9E87-B7FF239AF61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458DACB1-7B72-49D3-8BE0-352AF86E5CA7}" type="datetimeFigureOut">
              <a:rPr lang="ru-RU" smtClean="0"/>
              <a:t>28.11.2019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E656A795-1BBB-4F4F-9E87-B7FF239AF613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700808"/>
            <a:ext cx="820891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latin typeface="Arial Black" pitchFamily="34" charset="0"/>
              </a:rPr>
              <a:t>Читать и не </a:t>
            </a:r>
            <a:r>
              <a:rPr lang="ru-RU" sz="3600" dirty="0" smtClean="0">
                <a:latin typeface="Arial Black" pitchFamily="34" charset="0"/>
              </a:rPr>
              <a:t>понимать </a:t>
            </a:r>
            <a:r>
              <a:rPr lang="ru-RU" sz="3600" dirty="0">
                <a:latin typeface="Arial Black" pitchFamily="34" charset="0"/>
              </a:rPr>
              <a:t>— то же, что совсем не читать. </a:t>
            </a:r>
          </a:p>
          <a:p>
            <a:endParaRPr lang="ru-RU" dirty="0"/>
          </a:p>
          <a:p>
            <a:pPr algn="r"/>
            <a:r>
              <a:rPr lang="ru-RU" sz="2800" dirty="0" smtClean="0">
                <a:latin typeface="Arial Black" pitchFamily="34" charset="0"/>
              </a:rPr>
              <a:t>Ян Амос Коменский</a:t>
            </a:r>
            <a:endParaRPr lang="ru-RU" sz="28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22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82544" y="476672"/>
            <a:ext cx="9218094" cy="734047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400" dirty="0" smtClean="0">
                <a:latin typeface="Arial Black" pitchFamily="34" charset="0"/>
                <a:cs typeface="Times New Roman" pitchFamily="18" charset="0"/>
              </a:rPr>
              <a:t>Развитие умения читать</a:t>
            </a:r>
          </a:p>
          <a:p>
            <a:pPr algn="ctr"/>
            <a:endParaRPr lang="ru-RU" sz="2400" dirty="0" smtClean="0">
              <a:latin typeface="Arial Black" pitchFamily="34" charset="0"/>
              <a:cs typeface="Times New Roman" pitchFamily="18" charset="0"/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ru-RU" dirty="0" smtClean="0">
                <a:latin typeface="Arial Black" pitchFamily="34" charset="0"/>
                <a:cs typeface="Times New Roman" pitchFamily="18" charset="0"/>
              </a:rPr>
              <a:t>Увеличивать </a:t>
            </a:r>
            <a:r>
              <a:rPr lang="ru-RU" dirty="0">
                <a:latin typeface="Arial Black" pitchFamily="34" charset="0"/>
                <a:cs typeface="Times New Roman" pitchFamily="18" charset="0"/>
              </a:rPr>
              <a:t>оперативную единицу </a:t>
            </a:r>
            <a:r>
              <a:rPr lang="ru-RU" dirty="0" smtClean="0">
                <a:latin typeface="Arial Black" pitchFamily="34" charset="0"/>
                <a:cs typeface="Times New Roman" pitchFamily="18" charset="0"/>
              </a:rPr>
              <a:t>восприятия</a:t>
            </a:r>
            <a:r>
              <a:rPr lang="en-US" dirty="0" smtClean="0">
                <a:latin typeface="Arial Black" pitchFamily="34" charset="0"/>
                <a:cs typeface="Times New Roman" pitchFamily="18" charset="0"/>
              </a:rPr>
              <a:t>;</a:t>
            </a:r>
            <a:r>
              <a:rPr lang="ru-RU" dirty="0" smtClean="0">
                <a:latin typeface="Arial Black" pitchFamily="34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dirty="0">
                <a:latin typeface="Arial Black" pitchFamily="34" charset="0"/>
                <a:cs typeface="Times New Roman" pitchFamily="18" charset="0"/>
              </a:rPr>
              <a:t>о</a:t>
            </a:r>
            <a:r>
              <a:rPr lang="ru-RU" dirty="0" smtClean="0">
                <a:latin typeface="Arial Black" pitchFamily="34" charset="0"/>
                <a:cs typeface="Times New Roman" pitchFamily="18" charset="0"/>
              </a:rPr>
              <a:t>бучать </a:t>
            </a:r>
            <a:r>
              <a:rPr lang="ru-RU" dirty="0">
                <a:latin typeface="Arial Black" pitchFamily="34" charset="0"/>
                <a:cs typeface="Times New Roman" pitchFamily="18" charset="0"/>
              </a:rPr>
              <a:t>мгновенно соотносить форму воспринимаемого </a:t>
            </a:r>
            <a:endParaRPr lang="ru-RU" dirty="0" smtClean="0">
              <a:latin typeface="Arial Black" pitchFamily="34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Arial Black" pitchFamily="34" charset="0"/>
                <a:cs typeface="Times New Roman" pitchFamily="18" charset="0"/>
              </a:rPr>
              <a:t>с </a:t>
            </a:r>
            <a:r>
              <a:rPr lang="ru-RU" dirty="0">
                <a:latin typeface="Arial Black" pitchFamily="34" charset="0"/>
                <a:cs typeface="Times New Roman" pitchFamily="18" charset="0"/>
              </a:rPr>
              <a:t>его </a:t>
            </a:r>
            <a:r>
              <a:rPr lang="ru-RU" dirty="0" smtClean="0">
                <a:latin typeface="Arial Black" pitchFamily="34" charset="0"/>
                <a:cs typeface="Times New Roman" pitchFamily="18" charset="0"/>
              </a:rPr>
              <a:t>значением.</a:t>
            </a:r>
          </a:p>
          <a:p>
            <a:pPr algn="ctr">
              <a:lnSpc>
                <a:spcPct val="150000"/>
              </a:lnSpc>
            </a:pPr>
            <a:endParaRPr lang="ru-RU" dirty="0" smtClean="0">
              <a:latin typeface="Arial Black" pitchFamily="34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Arial Black" pitchFamily="34" charset="0"/>
                <a:cs typeface="Times New Roman" pitchFamily="18" charset="0"/>
              </a:rPr>
              <a:t>2. Развивать </a:t>
            </a:r>
            <a:r>
              <a:rPr lang="ru-RU" dirty="0">
                <a:latin typeface="Arial Black" pitchFamily="34" charset="0"/>
                <a:cs typeface="Times New Roman" pitchFamily="18" charset="0"/>
              </a:rPr>
              <a:t>умение разбираться в логико-смысловых </a:t>
            </a:r>
            <a:endParaRPr lang="ru-RU" dirty="0" smtClean="0">
              <a:latin typeface="Arial Black" pitchFamily="34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Arial Black" pitchFamily="34" charset="0"/>
                <a:cs typeface="Times New Roman" pitchFamily="18" charset="0"/>
              </a:rPr>
              <a:t>связях</a:t>
            </a:r>
            <a:r>
              <a:rPr lang="en-US" dirty="0" smtClean="0">
                <a:latin typeface="Arial Black" pitchFamily="34" charset="0"/>
                <a:cs typeface="Times New Roman" pitchFamily="18" charset="0"/>
              </a:rPr>
              <a:t>; </a:t>
            </a:r>
            <a:endParaRPr lang="ru-RU" dirty="0" smtClean="0">
              <a:latin typeface="Arial Black" pitchFamily="34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Arial Black" pitchFamily="34" charset="0"/>
                <a:cs typeface="Times New Roman" pitchFamily="18" charset="0"/>
              </a:rPr>
              <a:t>развивать </a:t>
            </a:r>
            <a:r>
              <a:rPr lang="ru-RU" dirty="0">
                <a:latin typeface="Arial Black" pitchFamily="34" charset="0"/>
                <a:cs typeface="Times New Roman" pitchFamily="18" charset="0"/>
              </a:rPr>
              <a:t>структурную </a:t>
            </a:r>
            <a:r>
              <a:rPr lang="ru-RU" dirty="0" smtClean="0">
                <a:latin typeface="Arial Black" pitchFamily="34" charset="0"/>
                <a:cs typeface="Times New Roman" pitchFamily="18" charset="0"/>
              </a:rPr>
              <a:t>и содержательную  антиципации.</a:t>
            </a:r>
          </a:p>
          <a:p>
            <a:pPr algn="ctr"/>
            <a:endParaRPr lang="ru-RU" dirty="0" smtClean="0">
              <a:latin typeface="Arial Black" pitchFamily="34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Arial Black" pitchFamily="34" charset="0"/>
                <a:cs typeface="Times New Roman" pitchFamily="18" charset="0"/>
              </a:rPr>
              <a:t>3. Развивать </a:t>
            </a:r>
            <a:r>
              <a:rPr lang="ru-RU" dirty="0">
                <a:latin typeface="Arial Black" pitchFamily="34" charset="0"/>
                <a:cs typeface="Times New Roman" pitchFamily="18" charset="0"/>
              </a:rPr>
              <a:t>умение догадываться о значении </a:t>
            </a:r>
            <a:endParaRPr lang="ru-RU" dirty="0" smtClean="0">
              <a:latin typeface="Arial Black" pitchFamily="34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Arial Black" pitchFamily="34" charset="0"/>
                <a:cs typeface="Times New Roman" pitchFamily="18" charset="0"/>
              </a:rPr>
              <a:t>неизвестных единиц</a:t>
            </a:r>
            <a:r>
              <a:rPr lang="en-US" dirty="0" smtClean="0">
                <a:latin typeface="Arial Black" pitchFamily="34" charset="0"/>
                <a:cs typeface="Times New Roman" pitchFamily="18" charset="0"/>
              </a:rPr>
              <a:t>;</a:t>
            </a:r>
          </a:p>
          <a:p>
            <a:pPr algn="ctr"/>
            <a:r>
              <a:rPr lang="ru-RU" dirty="0"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dirty="0" smtClean="0">
                <a:latin typeface="Arial Black" pitchFamily="34" charset="0"/>
                <a:cs typeface="Times New Roman" pitchFamily="18" charset="0"/>
              </a:rPr>
              <a:t>   развивать умение игнорировать неизвестное, </a:t>
            </a:r>
          </a:p>
          <a:p>
            <a:pPr algn="ctr"/>
            <a:r>
              <a:rPr lang="ru-RU" dirty="0" smtClean="0">
                <a:latin typeface="Arial Black" pitchFamily="34" charset="0"/>
                <a:cs typeface="Times New Roman" pitchFamily="18" charset="0"/>
              </a:rPr>
              <a:t>если оно не мешает </a:t>
            </a:r>
          </a:p>
          <a:p>
            <a:pPr algn="ctr"/>
            <a:r>
              <a:rPr lang="ru-RU" dirty="0"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dirty="0" smtClean="0">
                <a:latin typeface="Arial Black" pitchFamily="34" charset="0"/>
                <a:cs typeface="Times New Roman" pitchFamily="18" charset="0"/>
              </a:rPr>
              <a:t>   пониманию в целом.</a:t>
            </a:r>
          </a:p>
          <a:p>
            <a:pPr marL="342900" indent="-342900">
              <a:buFont typeface="+mj-lt"/>
              <a:buAutoNum type="arabicPeriod"/>
            </a:pPr>
            <a:endParaRPr lang="ru-RU" dirty="0">
              <a:latin typeface="Arial Black" pitchFamily="34" charset="0"/>
              <a:cs typeface="Times New Roman" pitchFamily="18" charset="0"/>
            </a:endParaRPr>
          </a:p>
          <a:p>
            <a:endParaRPr lang="ru-RU" dirty="0">
              <a:latin typeface="Arial Black" pitchFamily="34" charset="0"/>
              <a:cs typeface="Times New Roman" pitchFamily="18" charset="0"/>
            </a:endParaRPr>
          </a:p>
          <a:p>
            <a:endParaRPr lang="ru-RU" sz="3600" b="1" dirty="0" smtClean="0">
              <a:latin typeface="Arial Black" pitchFamily="34" charset="0"/>
              <a:cs typeface="Times New Roman" pitchFamily="18" charset="0"/>
            </a:endParaRPr>
          </a:p>
          <a:p>
            <a:endParaRPr lang="ru-RU" sz="3600" b="1" dirty="0">
              <a:latin typeface="Arial Black" pitchFamily="34" charset="0"/>
              <a:cs typeface="Times New Roman" pitchFamily="18" charset="0"/>
            </a:endParaRPr>
          </a:p>
          <a:p>
            <a:endParaRPr lang="ru-RU" sz="3600" b="1" dirty="0" smtClean="0">
              <a:latin typeface="Arial Black" pitchFamily="34" charset="0"/>
              <a:cs typeface="Times New Roman" pitchFamily="18" charset="0"/>
            </a:endParaRPr>
          </a:p>
          <a:p>
            <a:endParaRPr lang="ru-RU" sz="3600" b="1" dirty="0">
              <a:latin typeface="Arial Black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0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23956"/>
            <a:ext cx="65527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rial Black" pitchFamily="34" charset="0"/>
              </a:rPr>
              <a:t>Формирование техники чтения на начальном этапе.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980728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Arial Black" pitchFamily="34" charset="0"/>
              </a:rPr>
              <a:t>Процесс </a:t>
            </a:r>
            <a:r>
              <a:rPr lang="ru-RU" dirty="0">
                <a:latin typeface="Arial Black" pitchFamily="34" charset="0"/>
              </a:rPr>
              <a:t>обучения начинается с презентации звуков, из которых состоят  усвоенные ранее слова. </a:t>
            </a:r>
            <a:endParaRPr lang="ru-RU" dirty="0" smtClean="0">
              <a:latin typeface="Arial Black" pitchFamily="34" charset="0"/>
            </a:endParaRPr>
          </a:p>
          <a:p>
            <a:pPr algn="ctr"/>
            <a:endParaRPr lang="ru-RU" dirty="0" smtClean="0">
              <a:latin typeface="Arial Black" pitchFamily="34" charset="0"/>
            </a:endParaRPr>
          </a:p>
          <a:p>
            <a:pPr algn="ctr"/>
            <a:r>
              <a:rPr lang="en-US" dirty="0" smtClean="0">
                <a:latin typeface="Arial Black" pitchFamily="34" charset="0"/>
              </a:rPr>
              <a:t>Listen</a:t>
            </a:r>
            <a:r>
              <a:rPr lang="ru-RU" dirty="0" smtClean="0">
                <a:latin typeface="Arial Black" pitchFamily="34" charset="0"/>
              </a:rPr>
              <a:t>!</a:t>
            </a:r>
          </a:p>
          <a:p>
            <a:pPr algn="ctr"/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>
                <a:latin typeface="Arial Black" pitchFamily="34" charset="0"/>
              </a:rPr>
              <a:t>/æ/- </a:t>
            </a:r>
            <a:r>
              <a:rPr lang="en-US" dirty="0">
                <a:latin typeface="Arial Black" pitchFamily="34" charset="0"/>
              </a:rPr>
              <a:t>apple</a:t>
            </a:r>
            <a:r>
              <a:rPr lang="ru-RU" dirty="0">
                <a:latin typeface="Arial Black" pitchFamily="34" charset="0"/>
              </a:rPr>
              <a:t>, /b/-</a:t>
            </a:r>
            <a:r>
              <a:rPr lang="ru-RU" dirty="0" err="1">
                <a:latin typeface="Arial Black" pitchFamily="34" charset="0"/>
              </a:rPr>
              <a:t>ball</a:t>
            </a:r>
            <a:r>
              <a:rPr lang="ru-RU" dirty="0">
                <a:latin typeface="Arial Black" pitchFamily="34" charset="0"/>
              </a:rPr>
              <a:t>, /k/-</a:t>
            </a:r>
            <a:r>
              <a:rPr lang="ru-RU" dirty="0" err="1">
                <a:latin typeface="Arial Black" pitchFamily="34" charset="0"/>
              </a:rPr>
              <a:t>cat</a:t>
            </a:r>
            <a:r>
              <a:rPr lang="ru-RU" dirty="0">
                <a:latin typeface="Arial Black" pitchFamily="34" charset="0"/>
              </a:rPr>
              <a:t>, /</a:t>
            </a:r>
            <a:r>
              <a:rPr lang="en-US" dirty="0">
                <a:latin typeface="Arial Black" pitchFamily="34" charset="0"/>
              </a:rPr>
              <a:t>h</a:t>
            </a:r>
            <a:r>
              <a:rPr lang="ru-RU" dirty="0">
                <a:latin typeface="Arial Black" pitchFamily="34" charset="0"/>
              </a:rPr>
              <a:t>/-</a:t>
            </a:r>
            <a:r>
              <a:rPr lang="en-US" dirty="0">
                <a:latin typeface="Arial Black" pitchFamily="34" charset="0"/>
              </a:rPr>
              <a:t>house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>
                <a:latin typeface="Arial Black" pitchFamily="34" charset="0"/>
              </a:rPr>
              <a:t>/</a:t>
            </a:r>
            <a:r>
              <a:rPr lang="en-US" dirty="0">
                <a:latin typeface="Arial Black" pitchFamily="34" charset="0"/>
              </a:rPr>
              <a:t>k</a:t>
            </a:r>
            <a:r>
              <a:rPr lang="ru-RU" dirty="0">
                <a:latin typeface="Arial Black" pitchFamily="34" charset="0"/>
              </a:rPr>
              <a:t>/-</a:t>
            </a:r>
            <a:r>
              <a:rPr lang="en-US" dirty="0">
                <a:latin typeface="Arial Black" pitchFamily="34" charset="0"/>
              </a:rPr>
              <a:t>kite</a:t>
            </a:r>
            <a:r>
              <a:rPr lang="ru-RU" dirty="0">
                <a:latin typeface="Arial Black" pitchFamily="34" charset="0"/>
              </a:rPr>
              <a:t>, /g/-</a:t>
            </a:r>
            <a:r>
              <a:rPr lang="en-US" dirty="0">
                <a:latin typeface="Arial Black" pitchFamily="34" charset="0"/>
              </a:rPr>
              <a:t>girl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>
                <a:latin typeface="Arial Black" pitchFamily="34" charset="0"/>
              </a:rPr>
              <a:t>/</a:t>
            </a:r>
            <a:r>
              <a:rPr lang="en-US" dirty="0">
                <a:latin typeface="Arial Black" pitchFamily="34" charset="0"/>
              </a:rPr>
              <a:t>r</a:t>
            </a:r>
            <a:r>
              <a:rPr lang="ru-RU" dirty="0">
                <a:latin typeface="Arial Black" pitchFamily="34" charset="0"/>
              </a:rPr>
              <a:t>/-</a:t>
            </a:r>
            <a:r>
              <a:rPr lang="en-US" dirty="0">
                <a:latin typeface="Arial Black" pitchFamily="34" charset="0"/>
              </a:rPr>
              <a:t>rabbit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>
                <a:latin typeface="Arial Black" pitchFamily="34" charset="0"/>
              </a:rPr>
              <a:t>/</a:t>
            </a:r>
            <a:r>
              <a:rPr lang="en-US" dirty="0">
                <a:latin typeface="Arial Black" pitchFamily="34" charset="0"/>
              </a:rPr>
              <a:t>w</a:t>
            </a:r>
            <a:r>
              <a:rPr lang="ru-RU" dirty="0">
                <a:latin typeface="Arial Black" pitchFamily="34" charset="0"/>
              </a:rPr>
              <a:t>/-</a:t>
            </a:r>
            <a:r>
              <a:rPr lang="en-US" dirty="0">
                <a:latin typeface="Arial Black" pitchFamily="34" charset="0"/>
              </a:rPr>
              <a:t>woman</a:t>
            </a:r>
            <a:r>
              <a:rPr lang="ru-RU" dirty="0">
                <a:latin typeface="Arial Black" pitchFamily="34" charset="0"/>
              </a:rPr>
              <a:t>, /j/-</a:t>
            </a:r>
            <a:r>
              <a:rPr lang="en-US" dirty="0">
                <a:latin typeface="Arial Black" pitchFamily="34" charset="0"/>
              </a:rPr>
              <a:t>yellow </a:t>
            </a:r>
            <a:r>
              <a:rPr lang="ru-RU" dirty="0" smtClean="0">
                <a:latin typeface="Arial Black" pitchFamily="34" charset="0"/>
              </a:rPr>
              <a:t>.</a:t>
            </a:r>
          </a:p>
          <a:p>
            <a:pPr algn="ctr"/>
            <a:r>
              <a:rPr lang="ru-RU" dirty="0" smtClean="0">
                <a:latin typeface="Arial Black" pitchFamily="34" charset="0"/>
              </a:rPr>
              <a:t>Далее </a:t>
            </a:r>
            <a:r>
              <a:rPr lang="ru-RU" dirty="0">
                <a:latin typeface="Arial Black" pitchFamily="34" charset="0"/>
              </a:rPr>
              <a:t>детям предъявляются буквенные соответствия этих звуков. </a:t>
            </a:r>
            <a:endParaRPr lang="ru-RU" dirty="0">
              <a:effectLst/>
              <a:latin typeface="Arial Black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1799692" y="3429000"/>
            <a:ext cx="5148572" cy="3193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25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532985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Arial Black" pitchFamily="34" charset="0"/>
              </a:rPr>
              <a:t>Обучение </a:t>
            </a:r>
            <a:r>
              <a:rPr lang="ru-RU" sz="3600" dirty="0">
                <a:latin typeface="Arial Black" pitchFamily="34" charset="0"/>
              </a:rPr>
              <a:t>чтению по методу «целого языка</a:t>
            </a:r>
            <a:r>
              <a:rPr lang="ru-RU" sz="3600" dirty="0" smtClean="0">
                <a:latin typeface="Arial Black" pitchFamily="34" charset="0"/>
              </a:rPr>
              <a:t>» </a:t>
            </a:r>
            <a:endParaRPr lang="ru-RU" sz="36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94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908720"/>
            <a:ext cx="756084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Arial Black" pitchFamily="34" charset="0"/>
              </a:rPr>
              <a:t>Второй уровень обучения </a:t>
            </a:r>
            <a:r>
              <a:rPr lang="ru-RU" sz="3200" dirty="0" smtClean="0">
                <a:latin typeface="Arial Black" pitchFamily="34" charset="0"/>
              </a:rPr>
              <a:t>чтению.</a:t>
            </a:r>
          </a:p>
          <a:p>
            <a:pPr algn="ctr"/>
            <a:endParaRPr lang="ru-RU" sz="2000" dirty="0">
              <a:latin typeface="Arial Black" pitchFamily="34" charset="0"/>
            </a:endParaRPr>
          </a:p>
          <a:p>
            <a:pPr algn="ctr"/>
            <a:r>
              <a:rPr lang="ru-RU" sz="2000" dirty="0" smtClean="0">
                <a:latin typeface="Arial Black" pitchFamily="34" charset="0"/>
              </a:rPr>
              <a:t>Задача </a:t>
            </a:r>
            <a:r>
              <a:rPr lang="ru-RU" sz="2000" dirty="0">
                <a:latin typeface="Arial Black" pitchFamily="34" charset="0"/>
              </a:rPr>
              <a:t>этого этапа </a:t>
            </a:r>
            <a:r>
              <a:rPr lang="ru-RU" sz="2000" dirty="0" smtClean="0">
                <a:latin typeface="Arial Black" pitchFamily="34" charset="0"/>
              </a:rPr>
              <a:t>–</a:t>
            </a:r>
          </a:p>
          <a:p>
            <a:pPr algn="ctr"/>
            <a:r>
              <a:rPr lang="ru-RU" sz="2000" dirty="0" smtClean="0">
                <a:latin typeface="Arial Black" pitchFamily="34" charset="0"/>
              </a:rPr>
              <a:t> </a:t>
            </a:r>
            <a:r>
              <a:rPr lang="ru-RU" sz="2000" dirty="0">
                <a:latin typeface="Arial Black" pitchFamily="34" charset="0"/>
              </a:rPr>
              <a:t>увеличение единицы восприятия </a:t>
            </a:r>
            <a:endParaRPr lang="ru-RU" sz="2000" dirty="0" smtClean="0">
              <a:latin typeface="Arial Black" pitchFamily="34" charset="0"/>
            </a:endParaRPr>
          </a:p>
          <a:p>
            <a:pPr algn="ctr"/>
            <a:r>
              <a:rPr lang="ru-RU" sz="2000" dirty="0" smtClean="0">
                <a:latin typeface="Arial Black" pitchFamily="34" charset="0"/>
              </a:rPr>
              <a:t>текста.</a:t>
            </a:r>
          </a:p>
          <a:p>
            <a:pPr algn="ctr"/>
            <a:endParaRPr lang="ru-RU" sz="2000" dirty="0" smtClean="0">
              <a:latin typeface="Arial Black" pitchFamily="34" charset="0"/>
            </a:endParaRPr>
          </a:p>
          <a:p>
            <a:pPr algn="ctr"/>
            <a:r>
              <a:rPr lang="ru-RU" sz="2000" dirty="0" smtClean="0">
                <a:latin typeface="Arial Black" pitchFamily="34" charset="0"/>
              </a:rPr>
              <a:t>Способствует формированию</a:t>
            </a:r>
          </a:p>
          <a:p>
            <a:pPr algn="ctr"/>
            <a:r>
              <a:rPr lang="ru-RU" sz="2000" dirty="0" smtClean="0">
                <a:latin typeface="Arial Black" pitchFamily="34" charset="0"/>
              </a:rPr>
              <a:t> техники чтения</a:t>
            </a:r>
          </a:p>
          <a:p>
            <a:pPr algn="ctr"/>
            <a:r>
              <a:rPr lang="ru-RU" sz="2000" dirty="0">
                <a:latin typeface="Arial Black" pitchFamily="34" charset="0"/>
              </a:rPr>
              <a:t>(</a:t>
            </a:r>
            <a:r>
              <a:rPr lang="ru-RU" sz="2000" dirty="0" smtClean="0">
                <a:latin typeface="Arial Black" pitchFamily="34" charset="0"/>
              </a:rPr>
              <a:t>темп</a:t>
            </a:r>
            <a:r>
              <a:rPr lang="ru-RU" sz="2000" dirty="0">
                <a:latin typeface="Arial Black" pitchFamily="34" charset="0"/>
              </a:rPr>
              <a:t>, интонация, ударение, </a:t>
            </a:r>
            <a:r>
              <a:rPr lang="ru-RU" sz="2000" dirty="0" smtClean="0">
                <a:latin typeface="Arial Black" pitchFamily="34" charset="0"/>
              </a:rPr>
              <a:t>паузы). </a:t>
            </a:r>
          </a:p>
          <a:p>
            <a:pPr algn="ctr"/>
            <a:endParaRPr lang="ru-RU" sz="2000" dirty="0">
              <a:effectLst/>
              <a:latin typeface="Arial Black" pitchFamily="34" charset="0"/>
            </a:endParaRPr>
          </a:p>
          <a:p>
            <a:pPr algn="ctr"/>
            <a:endParaRPr lang="ru-RU" sz="2000" dirty="0">
              <a:effectLst/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15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052736"/>
            <a:ext cx="8352928" cy="3330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600" dirty="0">
                <a:latin typeface="Arial Black" pitchFamily="34" charset="0"/>
              </a:rPr>
              <a:t>Обучение различным видам чтения. </a:t>
            </a:r>
            <a:endParaRPr lang="ru-RU" sz="3600" dirty="0" smtClean="0">
              <a:latin typeface="Arial Black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3600" dirty="0" smtClean="0">
                <a:latin typeface="Arial Black" pitchFamily="34" charset="0"/>
              </a:rPr>
              <a:t>Этапы </a:t>
            </a:r>
            <a:r>
              <a:rPr lang="ru-RU" sz="3600" dirty="0">
                <a:latin typeface="Arial Black" pitchFamily="34" charset="0"/>
              </a:rPr>
              <a:t>работы над  </a:t>
            </a:r>
          </a:p>
          <a:p>
            <a:pPr algn="ctr">
              <a:lnSpc>
                <a:spcPct val="150000"/>
              </a:lnSpc>
            </a:pPr>
            <a:r>
              <a:rPr lang="ru-RU" sz="3600" dirty="0">
                <a:latin typeface="Arial Black" pitchFamily="34" charset="0"/>
              </a:rPr>
              <a:t>    текстом.</a:t>
            </a:r>
          </a:p>
        </p:txBody>
      </p:sp>
    </p:spTree>
    <p:extLst>
      <p:ext uri="{BB962C8B-B14F-4D97-AF65-F5344CB8AC3E}">
        <p14:creationId xmlns:p14="http://schemas.microsoft.com/office/powerpoint/2010/main" val="96488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0648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Arial Black" pitchFamily="34" charset="0"/>
              </a:rPr>
              <a:t>Этапы работы </a:t>
            </a:r>
            <a:r>
              <a:rPr lang="ru-RU" sz="3600" dirty="0">
                <a:latin typeface="Arial Black" pitchFamily="34" charset="0"/>
              </a:rPr>
              <a:t>с </a:t>
            </a:r>
            <a:r>
              <a:rPr lang="ru-RU" sz="3600" dirty="0" smtClean="0">
                <a:latin typeface="Arial Black" pitchFamily="34" charset="0"/>
              </a:rPr>
              <a:t>текстом</a:t>
            </a:r>
            <a:r>
              <a:rPr lang="ru-RU" sz="3600" dirty="0">
                <a:latin typeface="Arial Black" pitchFamily="34" charset="0"/>
              </a:rPr>
              <a:t>.</a:t>
            </a:r>
            <a:r>
              <a:rPr lang="ru-RU" sz="2400" dirty="0">
                <a:latin typeface="Arial Black" pitchFamily="34" charset="0"/>
              </a:rPr>
              <a:t> </a:t>
            </a:r>
            <a:endParaRPr lang="ru-RU" sz="2400" dirty="0" smtClean="0">
              <a:latin typeface="Arial Black" pitchFamily="34" charset="0"/>
            </a:endParaRPr>
          </a:p>
          <a:p>
            <a:pPr algn="ctr"/>
            <a:endParaRPr lang="en-US" sz="2400" dirty="0" smtClean="0">
              <a:latin typeface="Arial Black" pitchFamily="34" charset="0"/>
            </a:endParaRPr>
          </a:p>
          <a:p>
            <a:pPr algn="ctr"/>
            <a:endParaRPr lang="ru-RU" sz="2400" dirty="0" smtClean="0">
              <a:latin typeface="Arial Black" pitchFamily="34" charset="0"/>
            </a:endParaRPr>
          </a:p>
          <a:p>
            <a:pPr algn="ctr"/>
            <a:r>
              <a:rPr lang="ru-RU" sz="2400" u="sng" dirty="0" smtClean="0">
                <a:latin typeface="Arial Black" pitchFamily="34" charset="0"/>
              </a:rPr>
              <a:t>1. Пред-текстовый этап</a:t>
            </a:r>
            <a:r>
              <a:rPr lang="en-US" sz="2400" u="sng" dirty="0" smtClean="0">
                <a:latin typeface="Arial Black" pitchFamily="34" charset="0"/>
              </a:rPr>
              <a:t>:</a:t>
            </a:r>
            <a:endParaRPr lang="ru-RU" sz="2400" u="sng" dirty="0" smtClean="0">
              <a:latin typeface="Arial Black" pitchFamily="34" charset="0"/>
            </a:endParaRPr>
          </a:p>
          <a:p>
            <a:pPr algn="ctr"/>
            <a:r>
              <a:rPr lang="ru-RU" sz="2400" dirty="0" smtClean="0">
                <a:latin typeface="Arial Black" pitchFamily="34" charset="0"/>
              </a:rPr>
              <a:t>заинтересовать </a:t>
            </a:r>
            <a:r>
              <a:rPr lang="ru-RU" sz="2400" dirty="0">
                <a:latin typeface="Arial Black" pitchFamily="34" charset="0"/>
              </a:rPr>
              <a:t>детей, </a:t>
            </a:r>
            <a:endParaRPr lang="ru-RU" sz="2400" dirty="0" smtClean="0">
              <a:latin typeface="Arial Black" pitchFamily="34" charset="0"/>
            </a:endParaRPr>
          </a:p>
          <a:p>
            <a:pPr algn="ctr"/>
            <a:r>
              <a:rPr lang="ru-RU" sz="2400" dirty="0" smtClean="0">
                <a:latin typeface="Arial Black" pitchFamily="34" charset="0"/>
              </a:rPr>
              <a:t>снять </a:t>
            </a:r>
            <a:r>
              <a:rPr lang="ru-RU" sz="2400" dirty="0">
                <a:latin typeface="Arial Black" pitchFamily="34" charset="0"/>
              </a:rPr>
              <a:t>трудности, </a:t>
            </a:r>
            <a:endParaRPr lang="ru-RU" sz="2400" dirty="0" smtClean="0">
              <a:latin typeface="Arial Black" pitchFamily="34" charset="0"/>
            </a:endParaRPr>
          </a:p>
          <a:p>
            <a:pPr algn="ctr"/>
            <a:r>
              <a:rPr lang="ru-RU" sz="2400" dirty="0" smtClean="0">
                <a:latin typeface="Arial Black" pitchFamily="34" charset="0"/>
              </a:rPr>
              <a:t>сформулировать задание.</a:t>
            </a:r>
            <a:endParaRPr lang="en-US" sz="2400" dirty="0" smtClean="0">
              <a:latin typeface="Arial Black" pitchFamily="34" charset="0"/>
            </a:endParaRPr>
          </a:p>
          <a:p>
            <a:pPr algn="ctr"/>
            <a:endParaRPr lang="ru-RU" sz="2400" dirty="0" smtClean="0">
              <a:latin typeface="Arial Black" pitchFamily="34" charset="0"/>
            </a:endParaRPr>
          </a:p>
          <a:p>
            <a:pPr algn="ctr"/>
            <a:r>
              <a:rPr lang="ru-RU" sz="2400" u="sng" dirty="0" smtClean="0">
                <a:latin typeface="Arial Black" pitchFamily="34" charset="0"/>
              </a:rPr>
              <a:t>2. Этап </a:t>
            </a:r>
            <a:r>
              <a:rPr lang="ru-RU" sz="2400" u="sng" dirty="0">
                <a:latin typeface="Arial Black" pitchFamily="34" charset="0"/>
              </a:rPr>
              <a:t>чтения </a:t>
            </a:r>
            <a:r>
              <a:rPr lang="ru-RU" sz="2400" u="sng" dirty="0" smtClean="0">
                <a:latin typeface="Arial Black" pitchFamily="34" charset="0"/>
              </a:rPr>
              <a:t>текста</a:t>
            </a:r>
            <a:r>
              <a:rPr lang="en-US" sz="2400" u="sng" dirty="0" smtClean="0">
                <a:latin typeface="Arial Black" pitchFamily="34" charset="0"/>
              </a:rPr>
              <a:t>:</a:t>
            </a:r>
            <a:r>
              <a:rPr lang="ru-RU" sz="2400" u="sng" dirty="0" smtClean="0">
                <a:latin typeface="Arial Black" pitchFamily="34" charset="0"/>
              </a:rPr>
              <a:t> </a:t>
            </a:r>
          </a:p>
          <a:p>
            <a:pPr algn="ctr"/>
            <a:r>
              <a:rPr lang="ru-RU" sz="2400" dirty="0" smtClean="0">
                <a:latin typeface="Arial Black" pitchFamily="34" charset="0"/>
              </a:rPr>
              <a:t>дети </a:t>
            </a:r>
            <a:r>
              <a:rPr lang="ru-RU" sz="2400" dirty="0">
                <a:latin typeface="Arial Black" pitchFamily="34" charset="0"/>
              </a:rPr>
              <a:t>решают </a:t>
            </a:r>
            <a:endParaRPr lang="en-US" sz="2400" dirty="0" smtClean="0">
              <a:latin typeface="Arial Black" pitchFamily="34" charset="0"/>
            </a:endParaRPr>
          </a:p>
          <a:p>
            <a:pPr algn="ctr"/>
            <a:r>
              <a:rPr lang="ru-RU" sz="2400" dirty="0" smtClean="0">
                <a:latin typeface="Arial Black" pitchFamily="34" charset="0"/>
              </a:rPr>
              <a:t>поставленные </a:t>
            </a:r>
            <a:r>
              <a:rPr lang="ru-RU" sz="2400" dirty="0">
                <a:latin typeface="Arial Black" pitchFamily="34" charset="0"/>
              </a:rPr>
              <a:t>перед ними коммуникативные задачи</a:t>
            </a:r>
            <a:r>
              <a:rPr lang="ru-RU" sz="2400" dirty="0" smtClean="0">
                <a:latin typeface="Arial Black" pitchFamily="34" charset="0"/>
              </a:rPr>
              <a:t>.</a:t>
            </a:r>
            <a:endParaRPr lang="en-US" sz="2400" dirty="0" smtClean="0">
              <a:latin typeface="Arial Black" pitchFamily="34" charset="0"/>
            </a:endParaRPr>
          </a:p>
          <a:p>
            <a:pPr algn="ctr"/>
            <a:endParaRPr lang="ru-RU" sz="2400" dirty="0" smtClean="0">
              <a:latin typeface="Arial Black" pitchFamily="34" charset="0"/>
            </a:endParaRPr>
          </a:p>
          <a:p>
            <a:pPr algn="ctr"/>
            <a:r>
              <a:rPr lang="en-US" sz="2400" u="sng" dirty="0" smtClean="0">
                <a:latin typeface="Arial Black" pitchFamily="34" charset="0"/>
              </a:rPr>
              <a:t>3</a:t>
            </a:r>
            <a:r>
              <a:rPr lang="ru-RU" sz="2400" u="sng" dirty="0" smtClean="0">
                <a:latin typeface="Arial Black" pitchFamily="34" charset="0"/>
              </a:rPr>
              <a:t>. Послетекстовый этап</a:t>
            </a:r>
            <a:r>
              <a:rPr lang="en-US" sz="2400" u="sng" dirty="0" smtClean="0">
                <a:latin typeface="Arial Black" pitchFamily="34" charset="0"/>
              </a:rPr>
              <a:t>:</a:t>
            </a:r>
            <a:endParaRPr lang="ru-RU" sz="2400" u="sng" dirty="0" smtClean="0">
              <a:latin typeface="Arial Black" pitchFamily="34" charset="0"/>
            </a:endParaRPr>
          </a:p>
          <a:p>
            <a:pPr algn="ctr"/>
            <a:r>
              <a:rPr lang="ru-RU" sz="2400" dirty="0" smtClean="0">
                <a:latin typeface="Arial Black" pitchFamily="34" charset="0"/>
              </a:rPr>
              <a:t>этап </a:t>
            </a:r>
            <a:r>
              <a:rPr lang="ru-RU" sz="2400" dirty="0">
                <a:latin typeface="Arial Black" pitchFamily="34" charset="0"/>
              </a:rPr>
              <a:t>проверки понимания </a:t>
            </a:r>
            <a:endParaRPr lang="en-US" sz="2400" dirty="0" smtClean="0">
              <a:latin typeface="Arial Black" pitchFamily="34" charset="0"/>
            </a:endParaRPr>
          </a:p>
          <a:p>
            <a:pPr algn="ctr"/>
            <a:r>
              <a:rPr lang="ru-RU" sz="2400" dirty="0" smtClean="0">
                <a:latin typeface="Arial Black" pitchFamily="34" charset="0"/>
              </a:rPr>
              <a:t>прочитанного</a:t>
            </a:r>
            <a:r>
              <a:rPr lang="ru-RU" sz="2400" dirty="0">
                <a:latin typeface="Arial Black" pitchFamily="34" charset="0"/>
              </a:rPr>
              <a:t>. </a:t>
            </a:r>
            <a:endParaRPr lang="ru-RU" sz="2400" dirty="0">
              <a:effectLst/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78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42493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latin typeface="Arial Black" pitchFamily="34" charset="0"/>
              </a:rPr>
              <a:t>Чтение в </a:t>
            </a:r>
            <a:r>
              <a:rPr lang="ru-RU" sz="3600" dirty="0" smtClean="0">
                <a:latin typeface="Arial Black" pitchFamily="34" charset="0"/>
              </a:rPr>
              <a:t>ЕГЭ</a:t>
            </a:r>
          </a:p>
          <a:p>
            <a:pPr algn="ctr"/>
            <a:endParaRPr lang="ru-RU" sz="3600" dirty="0">
              <a:latin typeface="Arial Black" pitchFamily="34" charset="0"/>
            </a:endParaRPr>
          </a:p>
          <a:p>
            <a:r>
              <a:rPr lang="ru-RU" dirty="0">
                <a:latin typeface="Arial Black" pitchFamily="34" charset="0"/>
              </a:rPr>
              <a:t>Задачей ЕГЭ по английскому языку в разделе «Чтение» является проверка уровня сформированности у учащихся умений в 3 видах чтения:</a:t>
            </a:r>
          </a:p>
          <a:p>
            <a:r>
              <a:rPr lang="ru-RU" dirty="0" smtClean="0">
                <a:latin typeface="Arial Black" pitchFamily="34" charset="0"/>
              </a:rPr>
              <a:t> </a:t>
            </a:r>
          </a:p>
          <a:p>
            <a:r>
              <a:rPr lang="ru-RU" dirty="0" smtClean="0">
                <a:latin typeface="Arial Black" pitchFamily="34" charset="0"/>
              </a:rPr>
              <a:t>      В2  </a:t>
            </a:r>
            <a:r>
              <a:rPr lang="ru-RU" dirty="0">
                <a:latin typeface="Arial Black" pitchFamily="34" charset="0"/>
              </a:rPr>
              <a:t>Базовый  у</a:t>
            </a:r>
            <a:r>
              <a:rPr lang="ru-RU" dirty="0" smtClean="0">
                <a:latin typeface="Arial Black" pitchFamily="34" charset="0"/>
              </a:rPr>
              <a:t>ровень –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Arial Black" pitchFamily="34" charset="0"/>
              </a:rPr>
              <a:t>умение </a:t>
            </a:r>
            <a:r>
              <a:rPr lang="ru-RU" dirty="0">
                <a:latin typeface="Arial Black" pitchFamily="34" charset="0"/>
              </a:rPr>
              <a:t>понять </a:t>
            </a:r>
            <a:r>
              <a:rPr lang="ru-RU" dirty="0" smtClean="0">
                <a:latin typeface="Arial Black" pitchFamily="34" charset="0"/>
              </a:rPr>
              <a:t>основное содержание </a:t>
            </a:r>
            <a:r>
              <a:rPr lang="ru-RU" dirty="0">
                <a:latin typeface="Arial Black" pitchFamily="34" charset="0"/>
              </a:rPr>
              <a:t>текста. </a:t>
            </a:r>
          </a:p>
          <a:p>
            <a:r>
              <a:rPr lang="ru-RU" dirty="0" smtClean="0">
                <a:latin typeface="Arial Black" pitchFamily="34" charset="0"/>
              </a:rPr>
              <a:t>      </a:t>
            </a:r>
          </a:p>
          <a:p>
            <a:r>
              <a:rPr lang="ru-RU" dirty="0">
                <a:latin typeface="Arial Black" pitchFamily="34" charset="0"/>
              </a:rPr>
              <a:t> </a:t>
            </a:r>
            <a:r>
              <a:rPr lang="ru-RU" dirty="0" smtClean="0">
                <a:latin typeface="Arial Black" pitchFamily="34" charset="0"/>
              </a:rPr>
              <a:t>     В3  </a:t>
            </a:r>
            <a:r>
              <a:rPr lang="ru-RU" dirty="0">
                <a:latin typeface="Arial Black" pitchFamily="34" charset="0"/>
              </a:rPr>
              <a:t>Повышенный  </a:t>
            </a:r>
            <a:r>
              <a:rPr lang="ru-RU" dirty="0" smtClean="0">
                <a:latin typeface="Arial Black" pitchFamily="34" charset="0"/>
              </a:rPr>
              <a:t>уровень –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Arial Black" pitchFamily="34" charset="0"/>
              </a:rPr>
              <a:t>умение </a:t>
            </a:r>
            <a:r>
              <a:rPr lang="ru-RU" dirty="0">
                <a:latin typeface="Arial Black" pitchFamily="34" charset="0"/>
              </a:rPr>
              <a:t>понять </a:t>
            </a:r>
            <a:r>
              <a:rPr lang="ru-RU" dirty="0" smtClean="0">
                <a:latin typeface="Arial Black" pitchFamily="34" charset="0"/>
              </a:rPr>
              <a:t>структурно-смысловые </a:t>
            </a:r>
            <a:r>
              <a:rPr lang="ru-RU" dirty="0">
                <a:latin typeface="Arial Black" pitchFamily="34" charset="0"/>
              </a:rPr>
              <a:t>связи </a:t>
            </a:r>
            <a:r>
              <a:rPr lang="ru-RU" dirty="0" smtClean="0">
                <a:latin typeface="Arial Black" pitchFamily="34" charset="0"/>
              </a:rPr>
              <a:t>текста.</a:t>
            </a:r>
          </a:p>
          <a:p>
            <a:r>
              <a:rPr lang="ru-RU" dirty="0">
                <a:latin typeface="Arial Black" pitchFamily="34" charset="0"/>
              </a:rPr>
              <a:t>	</a:t>
            </a:r>
          </a:p>
          <a:p>
            <a:r>
              <a:rPr lang="ru-RU" dirty="0" smtClean="0">
                <a:latin typeface="Arial Black" pitchFamily="34" charset="0"/>
              </a:rPr>
              <a:t>     А15-А21  </a:t>
            </a:r>
            <a:r>
              <a:rPr lang="ru-RU" dirty="0">
                <a:latin typeface="Arial Black" pitchFamily="34" charset="0"/>
              </a:rPr>
              <a:t>Высокий  </a:t>
            </a:r>
            <a:r>
              <a:rPr lang="ru-RU" dirty="0" smtClean="0">
                <a:latin typeface="Arial Black" pitchFamily="34" charset="0"/>
              </a:rPr>
              <a:t>уровень – </a:t>
            </a:r>
            <a:endParaRPr lang="ru-RU" dirty="0">
              <a:latin typeface="Arial Black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Arial Black" pitchFamily="34" charset="0"/>
              </a:rPr>
              <a:t>умение </a:t>
            </a:r>
            <a:r>
              <a:rPr lang="ru-RU" dirty="0">
                <a:latin typeface="Arial Black" pitchFamily="34" charset="0"/>
              </a:rPr>
              <a:t>понять </a:t>
            </a:r>
            <a:r>
              <a:rPr lang="ru-RU" dirty="0" smtClean="0">
                <a:latin typeface="Arial Black" pitchFamily="34" charset="0"/>
              </a:rPr>
              <a:t>текст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ru-RU" dirty="0" smtClean="0">
                <a:latin typeface="Arial Black" pitchFamily="34" charset="0"/>
              </a:rPr>
              <a:t>полно </a:t>
            </a:r>
            <a:r>
              <a:rPr lang="ru-RU" dirty="0">
                <a:latin typeface="Arial Black" pitchFamily="34" charset="0"/>
              </a:rPr>
              <a:t>и </a:t>
            </a:r>
            <a:r>
              <a:rPr lang="ru-RU" dirty="0" smtClean="0">
                <a:latin typeface="Arial Black" pitchFamily="34" charset="0"/>
              </a:rPr>
              <a:t>точно</a:t>
            </a:r>
            <a:r>
              <a:rPr lang="en-US" dirty="0" smtClean="0">
                <a:latin typeface="Arial Black" pitchFamily="34" charset="0"/>
              </a:rPr>
              <a:t>; </a:t>
            </a:r>
            <a:endParaRPr lang="ru-RU" dirty="0" smtClean="0">
              <a:latin typeface="Arial Black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Arial Black" pitchFamily="34" charset="0"/>
              </a:rPr>
              <a:t>верно </a:t>
            </a:r>
            <a:r>
              <a:rPr lang="ru-RU" dirty="0">
                <a:latin typeface="Arial Black" pitchFamily="34" charset="0"/>
              </a:rPr>
              <a:t>понимать  слова и выражения, употребленные </a:t>
            </a:r>
            <a:r>
              <a:rPr lang="ru-RU" dirty="0" smtClean="0">
                <a:latin typeface="Arial Black" pitchFamily="34" charset="0"/>
              </a:rPr>
              <a:t>      </a:t>
            </a:r>
          </a:p>
          <a:p>
            <a:r>
              <a:rPr lang="ru-RU" dirty="0">
                <a:latin typeface="Arial Black" pitchFamily="34" charset="0"/>
              </a:rPr>
              <a:t> </a:t>
            </a:r>
            <a:r>
              <a:rPr lang="ru-RU" dirty="0" smtClean="0">
                <a:latin typeface="Arial Black" pitchFamily="34" charset="0"/>
              </a:rPr>
              <a:t>   в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ru-RU" dirty="0" smtClean="0">
                <a:latin typeface="Arial Black" pitchFamily="34" charset="0"/>
              </a:rPr>
              <a:t>прямом </a:t>
            </a:r>
            <a:r>
              <a:rPr lang="ru-RU" dirty="0">
                <a:latin typeface="Arial Black" pitchFamily="34" charset="0"/>
              </a:rPr>
              <a:t>и переносном смысле;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Arial Black" pitchFamily="34" charset="0"/>
              </a:rPr>
              <a:t>видеть </a:t>
            </a:r>
            <a:r>
              <a:rPr lang="ru-RU" dirty="0">
                <a:latin typeface="Arial Black" pitchFamily="34" charset="0"/>
              </a:rPr>
              <a:t>логические связи в предложении и между </a:t>
            </a:r>
            <a:r>
              <a:rPr lang="en-US" dirty="0" smtClean="0">
                <a:latin typeface="Arial Black" pitchFamily="34" charset="0"/>
              </a:rPr>
              <a:t> </a:t>
            </a:r>
          </a:p>
          <a:p>
            <a:r>
              <a:rPr lang="en-US" dirty="0">
                <a:latin typeface="Arial Black" pitchFamily="34" charset="0"/>
              </a:rPr>
              <a:t> </a:t>
            </a:r>
            <a:r>
              <a:rPr lang="en-US" dirty="0" smtClean="0">
                <a:latin typeface="Arial Black" pitchFamily="34" charset="0"/>
              </a:rPr>
              <a:t>   </a:t>
            </a:r>
            <a:r>
              <a:rPr lang="ru-RU" dirty="0" smtClean="0">
                <a:latin typeface="Arial Black" pitchFamily="34" charset="0"/>
              </a:rPr>
              <a:t>частями </a:t>
            </a:r>
            <a:r>
              <a:rPr lang="ru-RU" dirty="0">
                <a:latin typeface="Arial Black" pitchFamily="34" charset="0"/>
              </a:rPr>
              <a:t>текста;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Arial Black" pitchFamily="34" charset="0"/>
              </a:rPr>
              <a:t>использовать </a:t>
            </a:r>
            <a:r>
              <a:rPr lang="ru-RU" dirty="0">
                <a:latin typeface="Arial Black" pitchFamily="34" charset="0"/>
              </a:rPr>
              <a:t>языковую догадку;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Arial Black" pitchFamily="34" charset="0"/>
              </a:rPr>
              <a:t>делать </a:t>
            </a:r>
            <a:r>
              <a:rPr lang="ru-RU" dirty="0">
                <a:latin typeface="Arial Black" pitchFamily="34" charset="0"/>
              </a:rPr>
              <a:t>выводы из </a:t>
            </a:r>
            <a:r>
              <a:rPr lang="ru-RU" dirty="0" smtClean="0">
                <a:latin typeface="Arial Black" pitchFamily="34" charset="0"/>
              </a:rPr>
              <a:t>прочитанного</a:t>
            </a:r>
            <a:r>
              <a:rPr lang="ru-RU" dirty="0">
                <a:latin typeface="Arial Black" pitchFamily="34" charset="0"/>
              </a:rPr>
              <a:t>.	</a:t>
            </a:r>
          </a:p>
          <a:p>
            <a:endParaRPr lang="ru-RU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30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6673"/>
            <a:ext cx="820891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latin typeface="Arial Black" pitchFamily="34" charset="0"/>
              </a:rPr>
              <a:t>Типичные </a:t>
            </a:r>
            <a:r>
              <a:rPr lang="ru-RU" sz="3600" dirty="0" smtClean="0">
                <a:latin typeface="Arial Black" pitchFamily="34" charset="0"/>
              </a:rPr>
              <a:t>ошибки в ЕГЭ</a:t>
            </a:r>
          </a:p>
          <a:p>
            <a:pPr algn="ctr"/>
            <a:endParaRPr lang="ru-RU" sz="3600" dirty="0">
              <a:latin typeface="Arial Black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Arial Black" pitchFamily="34" charset="0"/>
              </a:rPr>
              <a:t>Экзаменуемые </a:t>
            </a:r>
            <a:r>
              <a:rPr lang="ru-RU" dirty="0">
                <a:latin typeface="Arial Black" pitchFamily="34" charset="0"/>
              </a:rPr>
              <a:t>неверно заполняют бланк ответов: заносят в него лишние символы или заносят ответ в неправильные позиции; </a:t>
            </a:r>
          </a:p>
          <a:p>
            <a:pPr marL="342900" indent="-342900">
              <a:buFont typeface="+mj-lt"/>
              <a:buAutoNum type="arabicPeriod"/>
            </a:pPr>
            <a:endParaRPr lang="ru-RU" dirty="0" smtClean="0">
              <a:latin typeface="Arial Black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Arial Black" pitchFamily="34" charset="0"/>
              </a:rPr>
              <a:t>Н</a:t>
            </a:r>
            <a:r>
              <a:rPr lang="ru-RU" dirty="0" smtClean="0">
                <a:latin typeface="Arial Black" pitchFamily="34" charset="0"/>
              </a:rPr>
              <a:t>еправильно </a:t>
            </a:r>
            <a:r>
              <a:rPr lang="ru-RU" dirty="0">
                <a:latin typeface="Arial Black" pitchFamily="34" charset="0"/>
              </a:rPr>
              <a:t>определяют ключевые слова, соответствующие теме текста; </a:t>
            </a:r>
          </a:p>
          <a:p>
            <a:pPr marL="342900" indent="-342900">
              <a:buFont typeface="+mj-lt"/>
              <a:buAutoNum type="arabicPeriod"/>
            </a:pPr>
            <a:endParaRPr lang="ru-RU" dirty="0" smtClean="0">
              <a:latin typeface="Arial Black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Arial Black" pitchFamily="34" charset="0"/>
              </a:rPr>
              <a:t>П</a:t>
            </a:r>
            <a:r>
              <a:rPr lang="ru-RU" dirty="0" smtClean="0">
                <a:latin typeface="Arial Black" pitchFamily="34" charset="0"/>
              </a:rPr>
              <a:t>ренебрегают </a:t>
            </a:r>
            <a:r>
              <a:rPr lang="ru-RU" dirty="0">
                <a:latin typeface="Arial Black" pitchFamily="34" charset="0"/>
              </a:rPr>
              <a:t>контекстом и дают ответ на тестовый вопрос, основываясь на значении отдельного </a:t>
            </a:r>
            <a:r>
              <a:rPr lang="ru-RU" dirty="0" smtClean="0">
                <a:latin typeface="Arial Black" pitchFamily="34" charset="0"/>
              </a:rPr>
              <a:t>слова;</a:t>
            </a:r>
          </a:p>
          <a:p>
            <a:pPr marL="342900" indent="-342900">
              <a:buFont typeface="+mj-lt"/>
              <a:buAutoNum type="arabicPeriod"/>
            </a:pPr>
            <a:endParaRPr lang="ru-RU" dirty="0" smtClean="0">
              <a:latin typeface="Arial Black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Arial Black" pitchFamily="34" charset="0"/>
              </a:rPr>
              <a:t>С</a:t>
            </a:r>
            <a:r>
              <a:rPr lang="ru-RU" dirty="0" smtClean="0">
                <a:latin typeface="Arial Black" pitchFamily="34" charset="0"/>
              </a:rPr>
              <a:t>тараются </a:t>
            </a:r>
            <a:r>
              <a:rPr lang="ru-RU" dirty="0">
                <a:latin typeface="Arial Black" pitchFamily="34" charset="0"/>
              </a:rPr>
              <a:t>найти в тексте лексику, использованную в вопросе, не пытаясь подобрать синонимы или синонимичные выражения к словам из текста; </a:t>
            </a:r>
            <a:endParaRPr lang="ru-RU" dirty="0" smtClean="0">
              <a:latin typeface="Arial Black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dirty="0" smtClean="0">
              <a:latin typeface="Arial Black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Arial Black" pitchFamily="34" charset="0"/>
              </a:rPr>
              <a:t>В</a:t>
            </a:r>
            <a:r>
              <a:rPr lang="ru-RU" dirty="0" smtClean="0">
                <a:latin typeface="Arial Black" pitchFamily="34" charset="0"/>
              </a:rPr>
              <a:t>ыбирают </a:t>
            </a:r>
            <a:r>
              <a:rPr lang="ru-RU" dirty="0">
                <a:latin typeface="Arial Black" pitchFamily="34" charset="0"/>
              </a:rPr>
              <a:t>ответ в задании В3, основываясь только на структуре или только на содержании изъятой из текста фразы. </a:t>
            </a:r>
            <a:endParaRPr lang="ru-RU" dirty="0">
              <a:effectLst/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07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82544" y="476672"/>
            <a:ext cx="9218094" cy="734047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400" dirty="0" smtClean="0">
                <a:latin typeface="Arial Black" pitchFamily="34" charset="0"/>
                <a:cs typeface="Times New Roman" pitchFamily="18" charset="0"/>
              </a:rPr>
              <a:t>Развитие умения читать</a:t>
            </a:r>
          </a:p>
          <a:p>
            <a:pPr algn="ctr"/>
            <a:endParaRPr lang="ru-RU" sz="2400" dirty="0" smtClean="0">
              <a:latin typeface="Arial Black" pitchFamily="34" charset="0"/>
              <a:cs typeface="Times New Roman" pitchFamily="18" charset="0"/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ru-RU" dirty="0" smtClean="0">
                <a:latin typeface="Arial Black" pitchFamily="34" charset="0"/>
                <a:cs typeface="Times New Roman" pitchFamily="18" charset="0"/>
              </a:rPr>
              <a:t>Увеличивать </a:t>
            </a:r>
            <a:r>
              <a:rPr lang="ru-RU" dirty="0">
                <a:latin typeface="Arial Black" pitchFamily="34" charset="0"/>
                <a:cs typeface="Times New Roman" pitchFamily="18" charset="0"/>
              </a:rPr>
              <a:t>оперативную единицу </a:t>
            </a:r>
            <a:r>
              <a:rPr lang="ru-RU" dirty="0" smtClean="0">
                <a:latin typeface="Arial Black" pitchFamily="34" charset="0"/>
                <a:cs typeface="Times New Roman" pitchFamily="18" charset="0"/>
              </a:rPr>
              <a:t>восприятия</a:t>
            </a:r>
            <a:r>
              <a:rPr lang="en-US" dirty="0" smtClean="0">
                <a:latin typeface="Arial Black" pitchFamily="34" charset="0"/>
                <a:cs typeface="Times New Roman" pitchFamily="18" charset="0"/>
              </a:rPr>
              <a:t>;</a:t>
            </a:r>
            <a:r>
              <a:rPr lang="ru-RU" dirty="0" smtClean="0">
                <a:latin typeface="Arial Black" pitchFamily="34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dirty="0">
                <a:latin typeface="Arial Black" pitchFamily="34" charset="0"/>
                <a:cs typeface="Times New Roman" pitchFamily="18" charset="0"/>
              </a:rPr>
              <a:t>о</a:t>
            </a:r>
            <a:r>
              <a:rPr lang="ru-RU" dirty="0" smtClean="0">
                <a:latin typeface="Arial Black" pitchFamily="34" charset="0"/>
                <a:cs typeface="Times New Roman" pitchFamily="18" charset="0"/>
              </a:rPr>
              <a:t>бучать </a:t>
            </a:r>
            <a:r>
              <a:rPr lang="ru-RU" dirty="0">
                <a:latin typeface="Arial Black" pitchFamily="34" charset="0"/>
                <a:cs typeface="Times New Roman" pitchFamily="18" charset="0"/>
              </a:rPr>
              <a:t>мгновенно соотносить форму воспринимаемого </a:t>
            </a:r>
            <a:endParaRPr lang="ru-RU" dirty="0" smtClean="0">
              <a:latin typeface="Arial Black" pitchFamily="34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Arial Black" pitchFamily="34" charset="0"/>
                <a:cs typeface="Times New Roman" pitchFamily="18" charset="0"/>
              </a:rPr>
              <a:t>с </a:t>
            </a:r>
            <a:r>
              <a:rPr lang="ru-RU" dirty="0">
                <a:latin typeface="Arial Black" pitchFamily="34" charset="0"/>
                <a:cs typeface="Times New Roman" pitchFamily="18" charset="0"/>
              </a:rPr>
              <a:t>его </a:t>
            </a:r>
            <a:r>
              <a:rPr lang="ru-RU" dirty="0" smtClean="0">
                <a:latin typeface="Arial Black" pitchFamily="34" charset="0"/>
                <a:cs typeface="Times New Roman" pitchFamily="18" charset="0"/>
              </a:rPr>
              <a:t>значением.</a:t>
            </a:r>
          </a:p>
          <a:p>
            <a:pPr algn="ctr">
              <a:lnSpc>
                <a:spcPct val="150000"/>
              </a:lnSpc>
            </a:pPr>
            <a:endParaRPr lang="ru-RU" dirty="0" smtClean="0">
              <a:latin typeface="Arial Black" pitchFamily="34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Arial Black" pitchFamily="34" charset="0"/>
                <a:cs typeface="Times New Roman" pitchFamily="18" charset="0"/>
              </a:rPr>
              <a:t>2. Развивать </a:t>
            </a:r>
            <a:r>
              <a:rPr lang="ru-RU" dirty="0">
                <a:latin typeface="Arial Black" pitchFamily="34" charset="0"/>
                <a:cs typeface="Times New Roman" pitchFamily="18" charset="0"/>
              </a:rPr>
              <a:t>умение разбираться в логико-смысловых </a:t>
            </a:r>
            <a:endParaRPr lang="ru-RU" dirty="0" smtClean="0">
              <a:latin typeface="Arial Black" pitchFamily="34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Arial Black" pitchFamily="34" charset="0"/>
                <a:cs typeface="Times New Roman" pitchFamily="18" charset="0"/>
              </a:rPr>
              <a:t>связях</a:t>
            </a:r>
            <a:r>
              <a:rPr lang="en-US" dirty="0" smtClean="0">
                <a:latin typeface="Arial Black" pitchFamily="34" charset="0"/>
                <a:cs typeface="Times New Roman" pitchFamily="18" charset="0"/>
              </a:rPr>
              <a:t>; </a:t>
            </a:r>
            <a:endParaRPr lang="ru-RU" dirty="0" smtClean="0">
              <a:latin typeface="Arial Black" pitchFamily="34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Arial Black" pitchFamily="34" charset="0"/>
                <a:cs typeface="Times New Roman" pitchFamily="18" charset="0"/>
              </a:rPr>
              <a:t>развивать </a:t>
            </a:r>
            <a:r>
              <a:rPr lang="ru-RU" dirty="0">
                <a:latin typeface="Arial Black" pitchFamily="34" charset="0"/>
                <a:cs typeface="Times New Roman" pitchFamily="18" charset="0"/>
              </a:rPr>
              <a:t>структурную </a:t>
            </a:r>
            <a:r>
              <a:rPr lang="ru-RU" dirty="0" smtClean="0">
                <a:latin typeface="Arial Black" pitchFamily="34" charset="0"/>
                <a:cs typeface="Times New Roman" pitchFamily="18" charset="0"/>
              </a:rPr>
              <a:t>и содержательную  антиципации.</a:t>
            </a:r>
          </a:p>
          <a:p>
            <a:pPr algn="ctr"/>
            <a:endParaRPr lang="ru-RU" dirty="0" smtClean="0">
              <a:latin typeface="Arial Black" pitchFamily="34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Arial Black" pitchFamily="34" charset="0"/>
                <a:cs typeface="Times New Roman" pitchFamily="18" charset="0"/>
              </a:rPr>
              <a:t>3. Развивать </a:t>
            </a:r>
            <a:r>
              <a:rPr lang="ru-RU" dirty="0">
                <a:latin typeface="Arial Black" pitchFamily="34" charset="0"/>
                <a:cs typeface="Times New Roman" pitchFamily="18" charset="0"/>
              </a:rPr>
              <a:t>умение догадываться о значении </a:t>
            </a:r>
            <a:endParaRPr lang="ru-RU" dirty="0" smtClean="0">
              <a:latin typeface="Arial Black" pitchFamily="34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Arial Black" pitchFamily="34" charset="0"/>
                <a:cs typeface="Times New Roman" pitchFamily="18" charset="0"/>
              </a:rPr>
              <a:t>неизвестных единиц</a:t>
            </a:r>
            <a:r>
              <a:rPr lang="en-US" dirty="0" smtClean="0">
                <a:latin typeface="Arial Black" pitchFamily="34" charset="0"/>
                <a:cs typeface="Times New Roman" pitchFamily="18" charset="0"/>
              </a:rPr>
              <a:t>;</a:t>
            </a:r>
          </a:p>
          <a:p>
            <a:pPr algn="ctr"/>
            <a:r>
              <a:rPr lang="ru-RU" dirty="0"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dirty="0" smtClean="0">
                <a:latin typeface="Arial Black" pitchFamily="34" charset="0"/>
                <a:cs typeface="Times New Roman" pitchFamily="18" charset="0"/>
              </a:rPr>
              <a:t>   развивать умение игнорировать неизвестное, </a:t>
            </a:r>
          </a:p>
          <a:p>
            <a:pPr algn="ctr"/>
            <a:r>
              <a:rPr lang="ru-RU" dirty="0" smtClean="0">
                <a:latin typeface="Arial Black" pitchFamily="34" charset="0"/>
                <a:cs typeface="Times New Roman" pitchFamily="18" charset="0"/>
              </a:rPr>
              <a:t>если оно не мешает </a:t>
            </a:r>
            <a:r>
              <a:rPr lang="ru-RU" dirty="0" smtClean="0">
                <a:latin typeface="Arial Black" pitchFamily="34" charset="0"/>
                <a:cs typeface="Times New Roman" pitchFamily="18" charset="0"/>
              </a:rPr>
              <a:t>    </a:t>
            </a:r>
            <a:r>
              <a:rPr lang="ru-RU" dirty="0" smtClean="0">
                <a:latin typeface="Arial Black" pitchFamily="34" charset="0"/>
                <a:cs typeface="Times New Roman" pitchFamily="18" charset="0"/>
              </a:rPr>
              <a:t>пониманию в целом.</a:t>
            </a:r>
          </a:p>
          <a:p>
            <a:pPr marL="342900" indent="-342900">
              <a:buFont typeface="+mj-lt"/>
              <a:buAutoNum type="arabicPeriod"/>
            </a:pPr>
            <a:endParaRPr lang="ru-RU" dirty="0">
              <a:latin typeface="Arial Black" pitchFamily="34" charset="0"/>
              <a:cs typeface="Times New Roman" pitchFamily="18" charset="0"/>
            </a:endParaRPr>
          </a:p>
          <a:p>
            <a:endParaRPr lang="ru-RU" dirty="0">
              <a:latin typeface="Arial Black" pitchFamily="34" charset="0"/>
              <a:cs typeface="Times New Roman" pitchFamily="18" charset="0"/>
            </a:endParaRPr>
          </a:p>
          <a:p>
            <a:endParaRPr lang="ru-RU" sz="3600" b="1" dirty="0" smtClean="0">
              <a:latin typeface="Arial Black" pitchFamily="34" charset="0"/>
              <a:cs typeface="Times New Roman" pitchFamily="18" charset="0"/>
            </a:endParaRPr>
          </a:p>
          <a:p>
            <a:endParaRPr lang="ru-RU" sz="3600" b="1" dirty="0">
              <a:latin typeface="Arial Black" pitchFamily="34" charset="0"/>
              <a:cs typeface="Times New Roman" pitchFamily="18" charset="0"/>
            </a:endParaRPr>
          </a:p>
          <a:p>
            <a:endParaRPr lang="ru-RU" sz="3600" b="1" dirty="0" smtClean="0">
              <a:latin typeface="Arial Black" pitchFamily="34" charset="0"/>
              <a:cs typeface="Times New Roman" pitchFamily="18" charset="0"/>
            </a:endParaRPr>
          </a:p>
          <a:p>
            <a:endParaRPr lang="ru-RU" sz="3600" b="1" dirty="0">
              <a:latin typeface="Arial Black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71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0648"/>
            <a:ext cx="82089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>
              <a:latin typeface="Arial Black" pitchFamily="34" charset="0"/>
            </a:endParaRPr>
          </a:p>
          <a:p>
            <a:pPr algn="ctr"/>
            <a:r>
              <a:rPr lang="ru-RU" sz="2800" u="sng" dirty="0" smtClean="0">
                <a:latin typeface="Arial Black" pitchFamily="34" charset="0"/>
              </a:rPr>
              <a:t>Обучая </a:t>
            </a:r>
            <a:r>
              <a:rPr lang="ru-RU" sz="2800" u="sng" dirty="0">
                <a:latin typeface="Arial Black" pitchFamily="34" charset="0"/>
              </a:rPr>
              <a:t>детей чтению на английском языке, учитель должен учить </a:t>
            </a:r>
            <a:r>
              <a:rPr lang="ru-RU" sz="2800" u="sng" dirty="0" smtClean="0">
                <a:latin typeface="Arial Black" pitchFamily="34" charset="0"/>
              </a:rPr>
              <a:t>их</a:t>
            </a:r>
          </a:p>
          <a:p>
            <a:pPr algn="ctr"/>
            <a:endParaRPr lang="ru-RU" sz="2800" dirty="0">
              <a:latin typeface="Arial Black" pitchFamily="34" charset="0"/>
            </a:endParaRPr>
          </a:p>
          <a:p>
            <a:pPr algn="ctr"/>
            <a:r>
              <a:rPr lang="ru-RU" sz="2800" dirty="0" smtClean="0">
                <a:latin typeface="Arial Black" pitchFamily="34" charset="0"/>
              </a:rPr>
              <a:t> </a:t>
            </a:r>
            <a:r>
              <a:rPr lang="ru-RU" sz="3200" dirty="0">
                <a:latin typeface="Arial Black" pitchFamily="34" charset="0"/>
              </a:rPr>
              <a:t>декодировать письменный язык, выделять общий смысл текста, находить запрашиваемую информацию, </a:t>
            </a:r>
            <a:endParaRPr lang="ru-RU" sz="3200" dirty="0" smtClean="0">
              <a:latin typeface="Arial Black" pitchFamily="34" charset="0"/>
            </a:endParaRPr>
          </a:p>
          <a:p>
            <a:pPr algn="ctr"/>
            <a:r>
              <a:rPr lang="ru-RU" sz="3200" dirty="0" smtClean="0">
                <a:latin typeface="Arial Black" pitchFamily="34" charset="0"/>
              </a:rPr>
              <a:t>делать </a:t>
            </a:r>
            <a:r>
              <a:rPr lang="ru-RU" sz="3200" dirty="0">
                <a:latin typeface="Arial Black" pitchFamily="34" charset="0"/>
              </a:rPr>
              <a:t>выводы о скрытом контексте текста и понимать намерения автора.</a:t>
            </a:r>
            <a:endParaRPr lang="ru-RU" sz="3200" dirty="0">
              <a:effectLst/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02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74846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Arial Black" pitchFamily="34" charset="0"/>
              </a:rPr>
              <a:t>План :</a:t>
            </a:r>
          </a:p>
          <a:p>
            <a:pPr algn="ctr"/>
            <a:endParaRPr lang="ru-RU" sz="3600" b="1" dirty="0" smtClean="0">
              <a:latin typeface="Arial Black" pitchFamily="34" charset="0"/>
            </a:endParaRP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ru-RU" b="1" dirty="0" smtClean="0">
                <a:latin typeface="Arial Black" pitchFamily="34" charset="0"/>
                <a:cs typeface="Times New Roman" pitchFamily="18" charset="0"/>
              </a:rPr>
              <a:t> Определение понятия «умение читать».</a:t>
            </a:r>
            <a:r>
              <a:rPr lang="ru-RU" dirty="0">
                <a:latin typeface="Arial Black" pitchFamily="34" charset="0"/>
              </a:rPr>
              <a:t> Чтение как </a:t>
            </a:r>
            <a:r>
              <a:rPr lang="ru-RU" dirty="0" smtClean="0">
                <a:latin typeface="Arial Black" pitchFamily="34" charset="0"/>
              </a:rPr>
              <a:t>         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Arial Black" pitchFamily="34" charset="0"/>
              </a:rPr>
              <a:t> </a:t>
            </a:r>
            <a:r>
              <a:rPr lang="ru-RU" dirty="0" smtClean="0">
                <a:latin typeface="Arial Black" pitchFamily="34" charset="0"/>
              </a:rPr>
              <a:t>   самостоятельный </a:t>
            </a:r>
            <a:r>
              <a:rPr lang="ru-RU" dirty="0">
                <a:latin typeface="Arial Black" pitchFamily="34" charset="0"/>
              </a:rPr>
              <a:t>вид речевой деятельности.</a:t>
            </a:r>
            <a:endParaRPr lang="ru-RU" b="1" dirty="0" smtClean="0">
              <a:latin typeface="Arial Black" pitchFamily="34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b="1" dirty="0" smtClean="0">
                <a:latin typeface="Arial Black" pitchFamily="34" charset="0"/>
                <a:cs typeface="Times New Roman" pitchFamily="18" charset="0"/>
              </a:rPr>
              <a:t>2. </a:t>
            </a:r>
            <a:r>
              <a:rPr lang="ru-RU" dirty="0" smtClean="0">
                <a:latin typeface="Arial Black" pitchFamily="34" charset="0"/>
              </a:rPr>
              <a:t>Цели </a:t>
            </a:r>
            <a:r>
              <a:rPr lang="ru-RU" dirty="0">
                <a:latin typeface="Arial Black" pitchFamily="34" charset="0"/>
              </a:rPr>
              <a:t>обучения чтению в соответствии с требованиями </a:t>
            </a:r>
            <a:r>
              <a:rPr lang="ru-RU" dirty="0" smtClean="0">
                <a:latin typeface="Arial Black" pitchFamily="34" charset="0"/>
              </a:rPr>
              <a:t>  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Arial Black" pitchFamily="34" charset="0"/>
              </a:rPr>
              <a:t> </a:t>
            </a:r>
            <a:r>
              <a:rPr lang="ru-RU" dirty="0" smtClean="0">
                <a:latin typeface="Arial Black" pitchFamily="34" charset="0"/>
              </a:rPr>
              <a:t>   стандарта </a:t>
            </a:r>
            <a:r>
              <a:rPr lang="ru-RU" dirty="0">
                <a:latin typeface="Arial Black" pitchFamily="34" charset="0"/>
              </a:rPr>
              <a:t>и программ по иностранным </a:t>
            </a:r>
            <a:r>
              <a:rPr lang="ru-RU" dirty="0" smtClean="0">
                <a:latin typeface="Arial Black" pitchFamily="34" charset="0"/>
              </a:rPr>
              <a:t>языкам.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Arial Black" pitchFamily="34" charset="0"/>
              </a:rPr>
              <a:t>3. Классификация </a:t>
            </a:r>
            <a:r>
              <a:rPr lang="ru-RU" dirty="0">
                <a:latin typeface="Arial Black" pitchFamily="34" charset="0"/>
              </a:rPr>
              <a:t>видов чтения. </a:t>
            </a:r>
            <a:endParaRPr lang="ru-RU" b="1" dirty="0">
              <a:latin typeface="Arial Black" pitchFamily="34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ru-RU" b="1" dirty="0">
                <a:latin typeface="Arial Black" pitchFamily="34" charset="0"/>
                <a:cs typeface="Times New Roman" pitchFamily="18" charset="0"/>
              </a:rPr>
              <a:t>4</a:t>
            </a:r>
            <a:r>
              <a:rPr lang="ru-RU" b="1" dirty="0" smtClean="0">
                <a:latin typeface="Arial Black" pitchFamily="34" charset="0"/>
                <a:cs typeface="Times New Roman" pitchFamily="18" charset="0"/>
              </a:rPr>
              <a:t>. Задачи урока - развития </a:t>
            </a:r>
            <a:r>
              <a:rPr lang="ru-RU" b="1" dirty="0">
                <a:latin typeface="Arial Black" pitchFamily="34" charset="0"/>
                <a:cs typeface="Times New Roman" pitchFamily="18" charset="0"/>
              </a:rPr>
              <a:t>умения </a:t>
            </a:r>
            <a:r>
              <a:rPr lang="ru-RU" b="1" dirty="0" smtClean="0">
                <a:latin typeface="Arial Black" pitchFamily="34" charset="0"/>
                <a:cs typeface="Times New Roman" pitchFamily="18" charset="0"/>
              </a:rPr>
              <a:t>читать.</a:t>
            </a:r>
            <a:r>
              <a:rPr lang="ru-RU" dirty="0">
                <a:latin typeface="Arial Black" pitchFamily="34" charset="0"/>
              </a:rPr>
              <a:t> </a:t>
            </a:r>
            <a:endParaRPr lang="ru-RU" dirty="0" smtClean="0">
              <a:latin typeface="Arial Black" pitchFamily="34" charset="0"/>
            </a:endParaRPr>
          </a:p>
          <a:p>
            <a:pPr lvl="0">
              <a:lnSpc>
                <a:spcPct val="150000"/>
              </a:lnSpc>
            </a:pPr>
            <a:r>
              <a:rPr lang="ru-RU" b="1" dirty="0">
                <a:latin typeface="Arial Black" pitchFamily="34" charset="0"/>
                <a:cs typeface="Times New Roman" pitchFamily="18" charset="0"/>
              </a:rPr>
              <a:t>5</a:t>
            </a:r>
            <a:r>
              <a:rPr lang="ru-RU" b="1" dirty="0" smtClean="0">
                <a:latin typeface="Arial Black" pitchFamily="34" charset="0"/>
                <a:cs typeface="Times New Roman" pitchFamily="18" charset="0"/>
              </a:rPr>
              <a:t>.</a:t>
            </a:r>
            <a:r>
              <a:rPr lang="ru-RU" dirty="0" smtClean="0">
                <a:latin typeface="Arial Black" pitchFamily="34" charset="0"/>
              </a:rPr>
              <a:t> Формирование </a:t>
            </a:r>
            <a:r>
              <a:rPr lang="ru-RU" dirty="0">
                <a:latin typeface="Arial Black" pitchFamily="34" charset="0"/>
              </a:rPr>
              <a:t>техники чтения на начальном этапе.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Arial Black" pitchFamily="34" charset="0"/>
              </a:rPr>
              <a:t>6. </a:t>
            </a:r>
            <a:r>
              <a:rPr lang="ru-RU" dirty="0">
                <a:latin typeface="Arial Black" pitchFamily="34" charset="0"/>
              </a:rPr>
              <a:t>Обучение различным видам чтения</a:t>
            </a:r>
            <a:r>
              <a:rPr lang="ru-RU" dirty="0" smtClean="0">
                <a:latin typeface="Arial Black" pitchFamily="34" charset="0"/>
              </a:rPr>
              <a:t>.</a:t>
            </a:r>
            <a:r>
              <a:rPr lang="ru-RU" dirty="0">
                <a:latin typeface="Arial Black" pitchFamily="34" charset="0"/>
              </a:rPr>
              <a:t> Этапы работы над </a:t>
            </a:r>
            <a:r>
              <a:rPr lang="ru-RU" dirty="0" smtClean="0">
                <a:latin typeface="Arial Black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Arial Black" pitchFamily="34" charset="0"/>
              </a:rPr>
              <a:t> </a:t>
            </a:r>
            <a:r>
              <a:rPr lang="ru-RU" dirty="0" smtClean="0">
                <a:latin typeface="Arial Black" pitchFamily="34" charset="0"/>
              </a:rPr>
              <a:t>   текстом</a:t>
            </a:r>
            <a:r>
              <a:rPr lang="ru-RU" dirty="0">
                <a:latin typeface="Arial Black" pitchFamily="34" charset="0"/>
              </a:rPr>
              <a:t>.</a:t>
            </a:r>
          </a:p>
          <a:p>
            <a:pPr lvl="0">
              <a:lnSpc>
                <a:spcPct val="150000"/>
              </a:lnSpc>
            </a:pPr>
            <a:r>
              <a:rPr lang="ru-RU" dirty="0">
                <a:latin typeface="Arial Black" pitchFamily="34" charset="0"/>
              </a:rPr>
              <a:t>7</a:t>
            </a:r>
            <a:r>
              <a:rPr lang="ru-RU" dirty="0" smtClean="0">
                <a:latin typeface="Arial Black" pitchFamily="34" charset="0"/>
              </a:rPr>
              <a:t>. </a:t>
            </a:r>
            <a:r>
              <a:rPr lang="ru-RU" dirty="0">
                <a:latin typeface="Arial Black" pitchFamily="34" charset="0"/>
              </a:rPr>
              <a:t>ЕГЭ как контроль сформированности навыков и умений    </a:t>
            </a:r>
          </a:p>
          <a:p>
            <a:pPr lvl="0">
              <a:lnSpc>
                <a:spcPct val="150000"/>
              </a:lnSpc>
            </a:pPr>
            <a:r>
              <a:rPr lang="ru-RU" dirty="0">
                <a:latin typeface="Arial Black" pitchFamily="34" charset="0"/>
              </a:rPr>
              <a:t>    читать</a:t>
            </a:r>
            <a:r>
              <a:rPr lang="ru-RU" dirty="0" smtClean="0">
                <a:latin typeface="Arial Black" pitchFamily="34" charset="0"/>
              </a:rPr>
              <a:t>.</a:t>
            </a:r>
            <a:endParaRPr lang="ru-RU" dirty="0">
              <a:latin typeface="Arial Black" pitchFamily="34" charset="0"/>
            </a:endParaRPr>
          </a:p>
          <a:p>
            <a:pPr lvl="0">
              <a:lnSpc>
                <a:spcPct val="150000"/>
              </a:lnSpc>
            </a:pPr>
            <a:endParaRPr lang="ru-RU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10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45340"/>
            <a:ext cx="8784976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Arial Black" pitchFamily="34" charset="0"/>
              </a:rPr>
              <a:t>В </a:t>
            </a:r>
            <a:r>
              <a:rPr lang="ru-RU" sz="2000" dirty="0" smtClean="0">
                <a:latin typeface="Arial Black" pitchFamily="34" charset="0"/>
              </a:rPr>
              <a:t>современной </a:t>
            </a:r>
            <a:r>
              <a:rPr lang="ru-RU" sz="2000" dirty="0">
                <a:latin typeface="Arial Black" pitchFamily="34" charset="0"/>
              </a:rPr>
              <a:t>мировой практике умение читать определяется как </a:t>
            </a:r>
            <a:endParaRPr lang="ru-RU" sz="2000" dirty="0" smtClean="0">
              <a:latin typeface="Arial Black" pitchFamily="34" charset="0"/>
            </a:endParaRPr>
          </a:p>
          <a:p>
            <a:pPr algn="ctr"/>
            <a:endParaRPr lang="ru-RU" sz="2000" dirty="0">
              <a:latin typeface="Arial Black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2800" dirty="0" smtClean="0">
                <a:latin typeface="Arial Black" pitchFamily="34" charset="0"/>
              </a:rPr>
              <a:t>«</a:t>
            </a:r>
            <a:r>
              <a:rPr lang="ru-RU" sz="2800" dirty="0">
                <a:latin typeface="Arial Black" pitchFamily="34" charset="0"/>
              </a:rPr>
              <a:t>способность человека к осмыслению письменных текстов и рефлексии на </a:t>
            </a:r>
            <a:endParaRPr lang="ru-RU" sz="2800" dirty="0" smtClean="0">
              <a:latin typeface="Arial Black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2800" dirty="0" smtClean="0">
                <a:latin typeface="Arial Black" pitchFamily="34" charset="0"/>
              </a:rPr>
              <a:t>них</a:t>
            </a:r>
            <a:r>
              <a:rPr lang="ru-RU" sz="2800" dirty="0">
                <a:latin typeface="Arial Black" pitchFamily="34" charset="0"/>
              </a:rPr>
              <a:t>, </a:t>
            </a:r>
            <a:endParaRPr lang="ru-RU" sz="2800" dirty="0" smtClean="0">
              <a:latin typeface="Arial Black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2800" dirty="0" smtClean="0">
                <a:latin typeface="Arial Black" pitchFamily="34" charset="0"/>
              </a:rPr>
              <a:t>к </a:t>
            </a:r>
            <a:r>
              <a:rPr lang="ru-RU" sz="2800" dirty="0">
                <a:latin typeface="Arial Black" pitchFamily="34" charset="0"/>
              </a:rPr>
              <a:t>использованию их содержания для достижения собственных целей, развития знаний и возможностей, для активного участия в жизни общества». </a:t>
            </a:r>
          </a:p>
        </p:txBody>
      </p:sp>
    </p:spTree>
    <p:extLst>
      <p:ext uri="{BB962C8B-B14F-4D97-AF65-F5344CB8AC3E}">
        <p14:creationId xmlns:p14="http://schemas.microsoft.com/office/powerpoint/2010/main" val="167830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90948" y="153506"/>
            <a:ext cx="40046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atin typeface="Arial Black" pitchFamily="34" charset="0"/>
                <a:cs typeface="Times New Roman" pitchFamily="18" charset="0"/>
              </a:rPr>
              <a:t>Умение читать</a:t>
            </a:r>
          </a:p>
        </p:txBody>
      </p:sp>
      <p:sp>
        <p:nvSpPr>
          <p:cNvPr id="6" name="Стрелка вверх 5"/>
          <p:cNvSpPr/>
          <p:nvPr/>
        </p:nvSpPr>
        <p:spPr>
          <a:xfrm>
            <a:off x="1187624" y="3717032"/>
            <a:ext cx="6811271" cy="3024336"/>
          </a:xfrm>
          <a:prstGeom prst="upArrow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 Black" pitchFamily="34" charset="0"/>
              </a:rPr>
              <a:t>м</a:t>
            </a:r>
            <a:r>
              <a:rPr lang="ru-RU" dirty="0" smtClean="0">
                <a:latin typeface="Arial Black" pitchFamily="34" charset="0"/>
              </a:rPr>
              <a:t>гновенно узнавать</a:t>
            </a:r>
            <a:endParaRPr lang="ru-RU" dirty="0">
              <a:latin typeface="Arial Black" pitchFamily="34" charset="0"/>
            </a:endParaRPr>
          </a:p>
          <a:p>
            <a:pPr algn="ctr"/>
            <a:r>
              <a:rPr lang="ru-RU" dirty="0">
                <a:latin typeface="Arial Black" pitchFamily="34" charset="0"/>
              </a:rPr>
              <a:t> зрительный образ</a:t>
            </a:r>
          </a:p>
          <a:p>
            <a:pPr algn="ctr"/>
            <a:r>
              <a:rPr lang="ru-RU" dirty="0">
                <a:latin typeface="Arial Black" pitchFamily="34" charset="0"/>
              </a:rPr>
              <a:t> речевых </a:t>
            </a:r>
          </a:p>
          <a:p>
            <a:pPr algn="ctr"/>
            <a:r>
              <a:rPr lang="ru-RU" dirty="0">
                <a:latin typeface="Arial Black" pitchFamily="34" charset="0"/>
              </a:rPr>
              <a:t>единиц и </a:t>
            </a:r>
            <a:r>
              <a:rPr lang="ru-RU" dirty="0" smtClean="0">
                <a:latin typeface="Arial Black" pitchFamily="34" charset="0"/>
              </a:rPr>
              <a:t>озвучивать </a:t>
            </a:r>
            <a:r>
              <a:rPr lang="ru-RU" dirty="0">
                <a:latin typeface="Arial Black" pitchFamily="34" charset="0"/>
              </a:rPr>
              <a:t>их</a:t>
            </a:r>
          </a:p>
          <a:p>
            <a:pPr algn="ctr"/>
            <a:r>
              <a:rPr lang="ru-RU" dirty="0">
                <a:latin typeface="Arial Black" pitchFamily="34" charset="0"/>
              </a:rPr>
              <a:t>во внутренней </a:t>
            </a:r>
          </a:p>
          <a:p>
            <a:pPr algn="ctr"/>
            <a:r>
              <a:rPr lang="ru-RU" dirty="0">
                <a:latin typeface="Arial Black" pitchFamily="34" charset="0"/>
              </a:rPr>
              <a:t>или </a:t>
            </a:r>
          </a:p>
          <a:p>
            <a:pPr algn="ctr"/>
            <a:r>
              <a:rPr lang="ru-RU" dirty="0">
                <a:latin typeface="Arial Black" pitchFamily="34" charset="0"/>
              </a:rPr>
              <a:t>внешней речи</a:t>
            </a:r>
            <a:endParaRPr lang="ru-RU" dirty="0"/>
          </a:p>
        </p:txBody>
      </p:sp>
      <p:sp>
        <p:nvSpPr>
          <p:cNvPr id="7" name="Стрелка вверх 6"/>
          <p:cNvSpPr/>
          <p:nvPr/>
        </p:nvSpPr>
        <p:spPr>
          <a:xfrm>
            <a:off x="1187622" y="1052736"/>
            <a:ext cx="6811271" cy="2518538"/>
          </a:xfrm>
          <a:prstGeom prst="upArrow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307257" y="1550902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dirty="0" smtClean="0">
              <a:latin typeface="Arial Black" pitchFamily="34" charset="0"/>
            </a:endParaRPr>
          </a:p>
          <a:p>
            <a:pPr algn="ctr"/>
            <a:r>
              <a:rPr lang="ru-RU" dirty="0" smtClean="0">
                <a:latin typeface="Arial Black" pitchFamily="34" charset="0"/>
              </a:rPr>
              <a:t>мгновенно соотносить </a:t>
            </a:r>
            <a:endParaRPr lang="ru-RU" dirty="0">
              <a:latin typeface="Arial Black" pitchFamily="34" charset="0"/>
            </a:endParaRPr>
          </a:p>
          <a:p>
            <a:pPr algn="ctr"/>
            <a:r>
              <a:rPr lang="ru-RU" dirty="0">
                <a:latin typeface="Arial Black" pitchFamily="34" charset="0"/>
              </a:rPr>
              <a:t>лексические </a:t>
            </a:r>
            <a:r>
              <a:rPr lang="ru-RU" dirty="0" smtClean="0">
                <a:latin typeface="Arial Black" pitchFamily="34" charset="0"/>
              </a:rPr>
              <a:t>единицы </a:t>
            </a:r>
            <a:r>
              <a:rPr lang="ru-RU" dirty="0">
                <a:latin typeface="Arial Black" pitchFamily="34" charset="0"/>
              </a:rPr>
              <a:t>и</a:t>
            </a:r>
          </a:p>
          <a:p>
            <a:pPr algn="ctr"/>
            <a:r>
              <a:rPr lang="ru-RU" dirty="0" smtClean="0">
                <a:latin typeface="Arial Black" pitchFamily="34" charset="0"/>
              </a:rPr>
              <a:t>грамматическое </a:t>
            </a:r>
            <a:endParaRPr lang="ru-RU" dirty="0">
              <a:latin typeface="Arial Black" pitchFamily="34" charset="0"/>
            </a:endParaRPr>
          </a:p>
          <a:p>
            <a:pPr algn="ctr"/>
            <a:r>
              <a:rPr lang="ru-RU" dirty="0">
                <a:latin typeface="Arial Black" pitchFamily="34" charset="0"/>
              </a:rPr>
              <a:t>оформление </a:t>
            </a:r>
          </a:p>
          <a:p>
            <a:pPr algn="ctr"/>
            <a:r>
              <a:rPr lang="ru-RU" dirty="0">
                <a:latin typeface="Arial Black" pitchFamily="34" charset="0"/>
              </a:rPr>
              <a:t>с </a:t>
            </a:r>
            <a:r>
              <a:rPr lang="ru-RU" dirty="0" smtClean="0">
                <a:latin typeface="Arial Black" pitchFamily="34" charset="0"/>
              </a:rPr>
              <a:t>их </a:t>
            </a:r>
            <a:r>
              <a:rPr lang="ru-RU" dirty="0">
                <a:latin typeface="Arial Black" pitchFamily="34" charset="0"/>
              </a:rPr>
              <a:t>значением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844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30724"/>
            <a:ext cx="823091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 </a:t>
            </a:r>
            <a:r>
              <a:rPr lang="ru-RU" sz="3600" dirty="0">
                <a:latin typeface="Arial Black" pitchFamily="34" charset="0"/>
              </a:rPr>
              <a:t>7 уровней понимания: </a:t>
            </a:r>
            <a:endParaRPr lang="ru-RU" sz="3600" dirty="0" smtClean="0">
              <a:latin typeface="Arial Black" pitchFamily="34" charset="0"/>
            </a:endParaRPr>
          </a:p>
          <a:p>
            <a:pPr algn="ctr"/>
            <a:endParaRPr lang="ru-RU" sz="3600" dirty="0" smtClean="0">
              <a:latin typeface="Arial Black" pitchFamily="34" charset="0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latin typeface="Arial Black" pitchFamily="34" charset="0"/>
              </a:rPr>
              <a:t>Понимают </a:t>
            </a:r>
            <a:r>
              <a:rPr lang="ru-RU" dirty="0">
                <a:latin typeface="Arial Black" pitchFamily="34" charset="0"/>
              </a:rPr>
              <a:t>лишь отдельные </a:t>
            </a:r>
            <a:r>
              <a:rPr lang="ru-RU" dirty="0" smtClean="0">
                <a:latin typeface="Arial Black" pitchFamily="34" charset="0"/>
              </a:rPr>
              <a:t>слова.</a:t>
            </a:r>
          </a:p>
          <a:p>
            <a:endParaRPr lang="ru-RU" dirty="0" smtClean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2. Понимают отдельные </a:t>
            </a:r>
            <a:r>
              <a:rPr lang="ru-RU" dirty="0">
                <a:latin typeface="Arial Black" pitchFamily="34" charset="0"/>
              </a:rPr>
              <a:t>слова и </a:t>
            </a:r>
            <a:r>
              <a:rPr lang="ru-RU" dirty="0" smtClean="0">
                <a:latin typeface="Arial Black" pitchFamily="34" charset="0"/>
              </a:rPr>
              <a:t>словосочетания.</a:t>
            </a:r>
          </a:p>
          <a:p>
            <a:endParaRPr lang="ru-RU" dirty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3. Понимают отдельные </a:t>
            </a:r>
            <a:r>
              <a:rPr lang="ru-RU" dirty="0">
                <a:latin typeface="Arial Black" pitchFamily="34" charset="0"/>
              </a:rPr>
              <a:t>предложения, которые еще не </a:t>
            </a:r>
            <a:endParaRPr lang="ru-RU" dirty="0" smtClean="0">
              <a:latin typeface="Arial Black" pitchFamily="34" charset="0"/>
            </a:endParaRPr>
          </a:p>
          <a:p>
            <a:r>
              <a:rPr lang="ru-RU" dirty="0">
                <a:latin typeface="Arial Black" pitchFamily="34" charset="0"/>
              </a:rPr>
              <a:t> </a:t>
            </a:r>
            <a:r>
              <a:rPr lang="ru-RU" dirty="0" smtClean="0">
                <a:latin typeface="Arial Black" pitchFamily="34" charset="0"/>
              </a:rPr>
              <a:t>   дают возможности понять </a:t>
            </a:r>
            <a:r>
              <a:rPr lang="ru-RU" dirty="0">
                <a:latin typeface="Arial Black" pitchFamily="34" charset="0"/>
              </a:rPr>
              <a:t>смысл </a:t>
            </a:r>
            <a:r>
              <a:rPr lang="ru-RU" dirty="0" smtClean="0">
                <a:latin typeface="Arial Black" pitchFamily="34" charset="0"/>
              </a:rPr>
              <a:t>текста.</a:t>
            </a:r>
          </a:p>
          <a:p>
            <a:endParaRPr lang="ru-RU" dirty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4. </a:t>
            </a:r>
            <a:r>
              <a:rPr lang="ru-RU" dirty="0">
                <a:latin typeface="Arial Black" pitchFamily="34" charset="0"/>
              </a:rPr>
              <a:t>В</a:t>
            </a:r>
            <a:r>
              <a:rPr lang="ru-RU" dirty="0" smtClean="0">
                <a:latin typeface="Arial Black" pitchFamily="34" charset="0"/>
              </a:rPr>
              <a:t>оспринимают </a:t>
            </a:r>
            <a:r>
              <a:rPr lang="ru-RU" dirty="0">
                <a:latin typeface="Arial Black" pitchFamily="34" charset="0"/>
              </a:rPr>
              <a:t>в каждом абзаце текста </a:t>
            </a:r>
            <a:r>
              <a:rPr lang="ru-RU" dirty="0" smtClean="0">
                <a:latin typeface="Arial Black" pitchFamily="34" charset="0"/>
              </a:rPr>
              <a:t>отдельные    </a:t>
            </a:r>
          </a:p>
          <a:p>
            <a:r>
              <a:rPr lang="ru-RU" dirty="0">
                <a:latin typeface="Arial Black" pitchFamily="34" charset="0"/>
              </a:rPr>
              <a:t> </a:t>
            </a:r>
            <a:r>
              <a:rPr lang="ru-RU" dirty="0" smtClean="0">
                <a:latin typeface="Arial Black" pitchFamily="34" charset="0"/>
              </a:rPr>
              <a:t>   предложения, составляющие </a:t>
            </a:r>
            <a:r>
              <a:rPr lang="ru-RU" dirty="0">
                <a:latin typeface="Arial Black" pitchFamily="34" charset="0"/>
              </a:rPr>
              <a:t>смысловое ядро, </a:t>
            </a:r>
            <a:endParaRPr lang="ru-RU" dirty="0" smtClean="0">
              <a:latin typeface="Arial Black" pitchFamily="34" charset="0"/>
            </a:endParaRPr>
          </a:p>
          <a:p>
            <a:r>
              <a:rPr lang="ru-RU" dirty="0">
                <a:latin typeface="Arial Black" pitchFamily="34" charset="0"/>
              </a:rPr>
              <a:t> </a:t>
            </a:r>
            <a:r>
              <a:rPr lang="ru-RU" dirty="0" smtClean="0">
                <a:latin typeface="Arial Black" pitchFamily="34" charset="0"/>
              </a:rPr>
              <a:t>   выделяют смысловые вехи </a:t>
            </a:r>
            <a:r>
              <a:rPr lang="ru-RU" dirty="0">
                <a:latin typeface="Arial Black" pitchFamily="34" charset="0"/>
              </a:rPr>
              <a:t>и </a:t>
            </a:r>
            <a:r>
              <a:rPr lang="ru-RU" dirty="0" smtClean="0">
                <a:latin typeface="Arial Black" pitchFamily="34" charset="0"/>
              </a:rPr>
              <a:t>синтаксические связи.</a:t>
            </a:r>
          </a:p>
          <a:p>
            <a:endParaRPr lang="ru-RU" dirty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5. Воспринимают все предложения </a:t>
            </a:r>
            <a:r>
              <a:rPr lang="ru-RU" dirty="0">
                <a:latin typeface="Arial Black" pitchFamily="34" charset="0"/>
              </a:rPr>
              <a:t>и </a:t>
            </a:r>
            <a:r>
              <a:rPr lang="ru-RU" dirty="0" smtClean="0">
                <a:latin typeface="Arial Black" pitchFamily="34" charset="0"/>
              </a:rPr>
              <a:t>полностью понимают   </a:t>
            </a:r>
          </a:p>
          <a:p>
            <a:r>
              <a:rPr lang="ru-RU" dirty="0">
                <a:latin typeface="Arial Black" pitchFamily="34" charset="0"/>
              </a:rPr>
              <a:t> </a:t>
            </a:r>
            <a:r>
              <a:rPr lang="ru-RU" dirty="0" smtClean="0">
                <a:latin typeface="Arial Black" pitchFamily="34" charset="0"/>
              </a:rPr>
              <a:t>   содержание и смысл.</a:t>
            </a:r>
          </a:p>
          <a:p>
            <a:endParaRPr lang="ru-RU" dirty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6. Могут оценить </a:t>
            </a:r>
            <a:r>
              <a:rPr lang="ru-RU" dirty="0">
                <a:latin typeface="Arial Black" pitchFamily="34" charset="0"/>
              </a:rPr>
              <a:t>и </a:t>
            </a:r>
            <a:r>
              <a:rPr lang="ru-RU" dirty="0" smtClean="0">
                <a:latin typeface="Arial Black" pitchFamily="34" charset="0"/>
              </a:rPr>
              <a:t>понять эмоциональную окраску.</a:t>
            </a:r>
          </a:p>
          <a:p>
            <a:endParaRPr lang="ru-RU" dirty="0" smtClean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7. Могут обобщить идейно-тематическое содержание </a:t>
            </a:r>
          </a:p>
          <a:p>
            <a:r>
              <a:rPr lang="ru-RU" dirty="0">
                <a:latin typeface="Arial Black" pitchFamily="34" charset="0"/>
              </a:rPr>
              <a:t> </a:t>
            </a:r>
            <a:r>
              <a:rPr lang="ru-RU" dirty="0" smtClean="0">
                <a:latin typeface="Arial Black" pitchFamily="34" charset="0"/>
              </a:rPr>
              <a:t>   текста и связь </a:t>
            </a:r>
            <a:r>
              <a:rPr lang="ru-RU" dirty="0">
                <a:latin typeface="Arial Black" pitchFamily="34" charset="0"/>
              </a:rPr>
              <a:t>его </a:t>
            </a:r>
            <a:r>
              <a:rPr lang="ru-RU" dirty="0" smtClean="0">
                <a:latin typeface="Arial Black" pitchFamily="34" charset="0"/>
              </a:rPr>
              <a:t>с </a:t>
            </a:r>
            <a:r>
              <a:rPr lang="ru-RU" dirty="0">
                <a:latin typeface="Arial Black" pitchFamily="34" charset="0"/>
              </a:rPr>
              <a:t>общим направлением </a:t>
            </a:r>
            <a:r>
              <a:rPr lang="ru-RU" dirty="0" smtClean="0">
                <a:latin typeface="Arial Black" pitchFamily="34" charset="0"/>
              </a:rPr>
              <a:t>произведения.</a:t>
            </a:r>
            <a:endParaRPr lang="ru-RU" dirty="0">
              <a:latin typeface="Arial Black" pitchFamily="34" charset="0"/>
            </a:endParaRPr>
          </a:p>
          <a:p>
            <a:endParaRPr lang="ru-RU" dirty="0" smtClean="0">
              <a:latin typeface="Arial Black" pitchFamily="34" charset="0"/>
            </a:endParaRPr>
          </a:p>
          <a:p>
            <a:endParaRPr lang="ru-RU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94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35696" y="615174"/>
            <a:ext cx="57310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latin typeface="Arial Black" pitchFamily="34" charset="0"/>
                <a:cs typeface="Times New Roman" pitchFamily="18" charset="0"/>
              </a:rPr>
              <a:t>Чтение на уроке </a:t>
            </a:r>
          </a:p>
          <a:p>
            <a:pPr algn="ctr"/>
            <a:r>
              <a:rPr lang="ru-RU" sz="3600" b="1" dirty="0" smtClean="0">
                <a:latin typeface="Arial Black" pitchFamily="34" charset="0"/>
                <a:cs typeface="Times New Roman" pitchFamily="18" charset="0"/>
              </a:rPr>
              <a:t>английского языка : </a:t>
            </a:r>
            <a:endParaRPr lang="ru-RU" sz="3600" b="1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2348880"/>
            <a:ext cx="354937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latin typeface="Arial Black" pitchFamily="34" charset="0"/>
                <a:cs typeface="Times New Roman" pitchFamily="18" charset="0"/>
              </a:rPr>
              <a:t> Самостоятельный </a:t>
            </a:r>
          </a:p>
          <a:p>
            <a:pPr algn="ctr"/>
            <a:r>
              <a:rPr lang="ru-RU" sz="2400" b="1" dirty="0" smtClean="0">
                <a:latin typeface="Arial Black" pitchFamily="34" charset="0"/>
                <a:cs typeface="Times New Roman" pitchFamily="18" charset="0"/>
              </a:rPr>
              <a:t>вид </a:t>
            </a:r>
          </a:p>
          <a:p>
            <a:pPr algn="ctr"/>
            <a:r>
              <a:rPr lang="ru-RU" sz="2400" b="1" dirty="0" smtClean="0">
                <a:latin typeface="Arial Black" pitchFamily="34" charset="0"/>
                <a:cs typeface="Times New Roman" pitchFamily="18" charset="0"/>
              </a:rPr>
              <a:t>речевой </a:t>
            </a:r>
          </a:p>
          <a:p>
            <a:pPr algn="ctr"/>
            <a:r>
              <a:rPr lang="ru-RU" sz="2400" b="1" dirty="0" smtClean="0">
                <a:latin typeface="Arial Black" pitchFamily="34" charset="0"/>
                <a:cs typeface="Times New Roman" pitchFamily="18" charset="0"/>
              </a:rPr>
              <a:t>деятельности</a:t>
            </a:r>
            <a:endParaRPr lang="ru-RU" sz="2400" b="1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90401" y="2384051"/>
            <a:ext cx="495359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latin typeface="Arial Black" pitchFamily="34" charset="0"/>
                <a:cs typeface="Times New Roman" pitchFamily="18" charset="0"/>
              </a:rPr>
              <a:t>Средство </a:t>
            </a:r>
          </a:p>
          <a:p>
            <a:pPr algn="ctr"/>
            <a:r>
              <a:rPr lang="ru-RU" sz="2400" b="1" dirty="0" smtClean="0">
                <a:latin typeface="Arial Black" pitchFamily="34" charset="0"/>
                <a:cs typeface="Times New Roman" pitchFamily="18" charset="0"/>
              </a:rPr>
              <a:t>формирования </a:t>
            </a:r>
          </a:p>
          <a:p>
            <a:pPr algn="ctr"/>
            <a:r>
              <a:rPr lang="ru-RU" sz="2400" b="1" dirty="0" smtClean="0">
                <a:latin typeface="Arial Black" pitchFamily="34" charset="0"/>
                <a:cs typeface="Times New Roman" pitchFamily="18" charset="0"/>
              </a:rPr>
              <a:t>и контроля </a:t>
            </a:r>
          </a:p>
          <a:p>
            <a:pPr algn="ctr"/>
            <a:r>
              <a:rPr lang="ru-RU" sz="2400" b="1" dirty="0" smtClean="0">
                <a:latin typeface="Arial Black" pitchFamily="34" charset="0"/>
                <a:cs typeface="Times New Roman" pitchFamily="18" charset="0"/>
              </a:rPr>
              <a:t>смежных речевых умений </a:t>
            </a:r>
          </a:p>
          <a:p>
            <a:pPr algn="ctr"/>
            <a:r>
              <a:rPr lang="ru-RU" sz="2400" b="1" dirty="0" smtClean="0">
                <a:latin typeface="Arial Black" pitchFamily="34" charset="0"/>
                <a:cs typeface="Times New Roman" pitchFamily="18" charset="0"/>
              </a:rPr>
              <a:t>и </a:t>
            </a:r>
          </a:p>
          <a:p>
            <a:pPr algn="ctr"/>
            <a:r>
              <a:rPr lang="ru-RU" sz="2400" b="1" dirty="0" smtClean="0">
                <a:latin typeface="Arial Black" pitchFamily="34" charset="0"/>
                <a:cs typeface="Times New Roman" pitchFamily="18" charset="0"/>
              </a:rPr>
              <a:t>языковых навыков</a:t>
            </a:r>
            <a:endParaRPr lang="ru-RU" sz="2400" b="1" dirty="0">
              <a:latin typeface="Arial Black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42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87" y="24586"/>
            <a:ext cx="6942141" cy="24552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87" y="2348880"/>
            <a:ext cx="6942141" cy="432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644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35696" y="615174"/>
            <a:ext cx="57310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latin typeface="Arial Black" pitchFamily="34" charset="0"/>
                <a:cs typeface="Times New Roman" pitchFamily="18" charset="0"/>
              </a:rPr>
              <a:t>Чтение на уроке </a:t>
            </a:r>
          </a:p>
          <a:p>
            <a:pPr algn="ctr"/>
            <a:r>
              <a:rPr lang="ru-RU" sz="3600" b="1" dirty="0" smtClean="0">
                <a:latin typeface="Arial Black" pitchFamily="34" charset="0"/>
                <a:cs typeface="Times New Roman" pitchFamily="18" charset="0"/>
              </a:rPr>
              <a:t>английского языка : </a:t>
            </a:r>
            <a:endParaRPr lang="ru-RU" sz="3600" b="1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2348880"/>
            <a:ext cx="344677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latin typeface="Arial Black" pitchFamily="34" charset="0"/>
                <a:cs typeface="Times New Roman" pitchFamily="18" charset="0"/>
              </a:rPr>
              <a:t>Самостоятельный </a:t>
            </a:r>
          </a:p>
          <a:p>
            <a:pPr algn="ctr"/>
            <a:r>
              <a:rPr lang="ru-RU" sz="2400" b="1" dirty="0" smtClean="0">
                <a:latin typeface="Arial Black" pitchFamily="34" charset="0"/>
                <a:cs typeface="Times New Roman" pitchFamily="18" charset="0"/>
              </a:rPr>
              <a:t>вид </a:t>
            </a:r>
          </a:p>
          <a:p>
            <a:pPr algn="ctr"/>
            <a:r>
              <a:rPr lang="ru-RU" sz="2400" b="1" dirty="0" smtClean="0">
                <a:latin typeface="Arial Black" pitchFamily="34" charset="0"/>
                <a:cs typeface="Times New Roman" pitchFamily="18" charset="0"/>
              </a:rPr>
              <a:t>речевой </a:t>
            </a:r>
          </a:p>
          <a:p>
            <a:pPr algn="ctr"/>
            <a:r>
              <a:rPr lang="ru-RU" sz="2400" b="1" dirty="0" smtClean="0">
                <a:latin typeface="Arial Black" pitchFamily="34" charset="0"/>
                <a:cs typeface="Times New Roman" pitchFamily="18" charset="0"/>
              </a:rPr>
              <a:t>деятельности</a:t>
            </a:r>
            <a:endParaRPr lang="ru-RU" sz="2400" b="1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90401" y="2384051"/>
            <a:ext cx="495359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latin typeface="Arial Black" pitchFamily="34" charset="0"/>
                <a:cs typeface="Times New Roman" pitchFamily="18" charset="0"/>
              </a:rPr>
              <a:t>Средство </a:t>
            </a:r>
          </a:p>
          <a:p>
            <a:pPr algn="ctr"/>
            <a:r>
              <a:rPr lang="ru-RU" sz="2400" b="1" dirty="0" smtClean="0">
                <a:latin typeface="Arial Black" pitchFamily="34" charset="0"/>
                <a:cs typeface="Times New Roman" pitchFamily="18" charset="0"/>
              </a:rPr>
              <a:t>формирования </a:t>
            </a:r>
          </a:p>
          <a:p>
            <a:pPr algn="ctr"/>
            <a:r>
              <a:rPr lang="ru-RU" sz="2400" b="1" dirty="0" smtClean="0">
                <a:latin typeface="Arial Black" pitchFamily="34" charset="0"/>
                <a:cs typeface="Times New Roman" pitchFamily="18" charset="0"/>
              </a:rPr>
              <a:t>и контроля </a:t>
            </a:r>
          </a:p>
          <a:p>
            <a:pPr algn="ctr"/>
            <a:r>
              <a:rPr lang="ru-RU" sz="2400" b="1" dirty="0" smtClean="0">
                <a:latin typeface="Arial Black" pitchFamily="34" charset="0"/>
                <a:cs typeface="Times New Roman" pitchFamily="18" charset="0"/>
              </a:rPr>
              <a:t>смежных речевых умений </a:t>
            </a:r>
          </a:p>
          <a:p>
            <a:pPr algn="ctr"/>
            <a:r>
              <a:rPr lang="ru-RU" sz="2400" b="1" dirty="0" smtClean="0">
                <a:latin typeface="Arial Black" pitchFamily="34" charset="0"/>
                <a:cs typeface="Times New Roman" pitchFamily="18" charset="0"/>
              </a:rPr>
              <a:t>и </a:t>
            </a:r>
          </a:p>
          <a:p>
            <a:pPr algn="ctr"/>
            <a:r>
              <a:rPr lang="ru-RU" sz="2400" b="1" dirty="0" smtClean="0">
                <a:latin typeface="Arial Black" pitchFamily="34" charset="0"/>
                <a:cs typeface="Times New Roman" pitchFamily="18" charset="0"/>
              </a:rPr>
              <a:t>языковых навыков</a:t>
            </a:r>
            <a:endParaRPr lang="ru-RU" sz="2400" b="1" dirty="0">
              <a:latin typeface="Arial Black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187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548680"/>
            <a:ext cx="878497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Arial Black" pitchFamily="34" charset="0"/>
                <a:cs typeface="Times New Roman" pitchFamily="18" charset="0"/>
              </a:rPr>
              <a:t>ОБРАЗОВАТЕЛЬНЫЙ СТАНДАРТ ОСНОВНОГО ОБЩЕГО</a:t>
            </a:r>
          </a:p>
          <a:p>
            <a:pPr algn="ctr"/>
            <a:r>
              <a:rPr lang="ru-RU" sz="1400" b="1" dirty="0" smtClean="0">
                <a:latin typeface="Arial Black" pitchFamily="34" charset="0"/>
                <a:cs typeface="Times New Roman" pitchFamily="18" charset="0"/>
              </a:rPr>
              <a:t>ОБРАЗОВАНИЯ ПО ИНОСТРАННОМУ ЯЗЫКУ</a:t>
            </a:r>
          </a:p>
          <a:p>
            <a:pPr algn="ctr"/>
            <a:endParaRPr lang="ru-RU" sz="1400" b="1" dirty="0" smtClean="0">
              <a:latin typeface="Arial Black" pitchFamily="34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latin typeface="Arial Black" pitchFamily="34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latin typeface="Arial Black" pitchFamily="34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Arial Black" pitchFamily="34" charset="0"/>
              </a:rPr>
              <a:t>       </a:t>
            </a:r>
            <a:r>
              <a:rPr lang="en-US" sz="1400" b="1" u="sng" dirty="0" smtClean="0">
                <a:latin typeface="Arial Black" pitchFamily="34" charset="0"/>
              </a:rPr>
              <a:t>Skimming for gist</a:t>
            </a:r>
            <a:r>
              <a:rPr lang="ru-RU" sz="1400" b="1" dirty="0" smtClean="0">
                <a:latin typeface="Arial Black" pitchFamily="34" charset="0"/>
              </a:rPr>
              <a:t>. </a:t>
            </a:r>
          </a:p>
          <a:p>
            <a:r>
              <a:rPr lang="ru-RU" sz="1400" b="1" dirty="0">
                <a:latin typeface="Arial Black" pitchFamily="34" charset="0"/>
              </a:rPr>
              <a:t> </a:t>
            </a:r>
            <a:r>
              <a:rPr lang="ru-RU" sz="1400" b="1" dirty="0" smtClean="0">
                <a:latin typeface="Arial Black" pitchFamily="34" charset="0"/>
              </a:rPr>
              <a:t>      </a:t>
            </a:r>
            <a:r>
              <a:rPr lang="ru-RU" sz="1400" dirty="0" smtClean="0">
                <a:latin typeface="Arial Black" pitchFamily="34" charset="0"/>
              </a:rPr>
              <a:t>Чтение с пониманием основного содержания (ознакомительное)</a:t>
            </a:r>
          </a:p>
          <a:p>
            <a:r>
              <a:rPr lang="ru-RU" sz="1400" dirty="0">
                <a:latin typeface="Arial Black" pitchFamily="34" charset="0"/>
              </a:rPr>
              <a:t> </a:t>
            </a:r>
            <a:r>
              <a:rPr lang="ru-RU" sz="1400" dirty="0" smtClean="0">
                <a:latin typeface="Arial Black" pitchFamily="34" charset="0"/>
              </a:rPr>
              <a:t>      Цель: научить </a:t>
            </a:r>
          </a:p>
          <a:p>
            <a:r>
              <a:rPr lang="ru-RU" sz="1400" dirty="0" smtClean="0">
                <a:latin typeface="Arial Black" pitchFamily="34" charset="0"/>
              </a:rPr>
              <a:t>                     - определять тему, содержание текста по заголовку;</a:t>
            </a:r>
          </a:p>
          <a:p>
            <a:r>
              <a:rPr lang="ru-RU" sz="1400" dirty="0" smtClean="0">
                <a:latin typeface="Arial Black" pitchFamily="34" charset="0"/>
              </a:rPr>
              <a:t>                     - выделять основную мысль;</a:t>
            </a:r>
          </a:p>
          <a:p>
            <a:r>
              <a:rPr lang="ru-RU" sz="1400" dirty="0" smtClean="0">
                <a:latin typeface="Arial Black" pitchFamily="34" charset="0"/>
              </a:rPr>
              <a:t>                     - выбирать главные факты из текста, опуская второстепенные;</a:t>
            </a:r>
          </a:p>
          <a:p>
            <a:r>
              <a:rPr lang="ru-RU" sz="1400" dirty="0" smtClean="0">
                <a:latin typeface="Arial Black" pitchFamily="34" charset="0"/>
              </a:rPr>
              <a:t>                     - устанавливать логическую последовательность основных фактов.</a:t>
            </a:r>
          </a:p>
          <a:p>
            <a:endParaRPr lang="ru-RU" sz="1400" dirty="0" smtClean="0">
              <a:latin typeface="Arial Black" pitchFamily="34" charset="0"/>
            </a:endParaRPr>
          </a:p>
          <a:p>
            <a:endParaRPr lang="ru-RU" sz="1400" dirty="0" smtClean="0">
              <a:latin typeface="Arial Black" pitchFamily="34" charset="0"/>
            </a:endParaRPr>
          </a:p>
          <a:p>
            <a:r>
              <a:rPr lang="ru-RU" sz="1400" b="1" dirty="0" smtClean="0">
                <a:latin typeface="Arial Black" pitchFamily="34" charset="0"/>
              </a:rPr>
              <a:t>     </a:t>
            </a:r>
            <a:r>
              <a:rPr lang="en-US" sz="1400" b="1" u="sng" dirty="0" smtClean="0">
                <a:latin typeface="Arial Black" pitchFamily="34" charset="0"/>
              </a:rPr>
              <a:t>Scanning for information</a:t>
            </a:r>
            <a:r>
              <a:rPr lang="ru-RU" sz="1400" dirty="0" smtClean="0">
                <a:latin typeface="Arial Black" pitchFamily="34" charset="0"/>
              </a:rPr>
              <a:t>. </a:t>
            </a:r>
          </a:p>
          <a:p>
            <a:r>
              <a:rPr lang="ru-RU" sz="1400" dirty="0">
                <a:latin typeface="Arial Black" pitchFamily="34" charset="0"/>
              </a:rPr>
              <a:t> </a:t>
            </a:r>
            <a:r>
              <a:rPr lang="ru-RU" sz="1400" dirty="0" smtClean="0">
                <a:latin typeface="Arial Black" pitchFamily="34" charset="0"/>
              </a:rPr>
              <a:t>    Чтение с выборочным пониманием информации (просмотровое / поисковое)</a:t>
            </a:r>
          </a:p>
          <a:p>
            <a:r>
              <a:rPr lang="ru-RU" sz="1400" dirty="0" smtClean="0">
                <a:latin typeface="Arial Black" pitchFamily="34" charset="0"/>
              </a:rPr>
              <a:t>     Цель: научить</a:t>
            </a:r>
          </a:p>
          <a:p>
            <a:r>
              <a:rPr lang="ru-RU" sz="1400" dirty="0" smtClean="0">
                <a:latin typeface="Arial Black" pitchFamily="34" charset="0"/>
              </a:rPr>
              <a:t>                    - просматривать текст и выбирать требуемую информацию.</a:t>
            </a:r>
          </a:p>
          <a:p>
            <a:endParaRPr lang="ru-RU" sz="1400" dirty="0" smtClean="0">
              <a:latin typeface="Arial Black" pitchFamily="34" charset="0"/>
            </a:endParaRPr>
          </a:p>
          <a:p>
            <a:endParaRPr lang="ru-RU" sz="1400" dirty="0" smtClean="0">
              <a:latin typeface="Arial Black" pitchFamily="34" charset="0"/>
            </a:endParaRPr>
          </a:p>
          <a:p>
            <a:r>
              <a:rPr lang="ru-RU" sz="1400" b="1" dirty="0" smtClean="0">
                <a:latin typeface="Arial Black" pitchFamily="34" charset="0"/>
              </a:rPr>
              <a:t>       </a:t>
            </a:r>
            <a:r>
              <a:rPr lang="en-US" sz="1400" b="1" u="sng" dirty="0" smtClean="0">
                <a:latin typeface="Arial Black" pitchFamily="34" charset="0"/>
              </a:rPr>
              <a:t>Reading for detail</a:t>
            </a:r>
            <a:r>
              <a:rPr lang="ru-RU" sz="1400" dirty="0" smtClean="0">
                <a:latin typeface="Arial Black" pitchFamily="34" charset="0"/>
              </a:rPr>
              <a:t>. </a:t>
            </a:r>
          </a:p>
          <a:p>
            <a:r>
              <a:rPr lang="ru-RU" sz="1400" dirty="0">
                <a:latin typeface="Arial Black" pitchFamily="34" charset="0"/>
              </a:rPr>
              <a:t> </a:t>
            </a:r>
            <a:r>
              <a:rPr lang="ru-RU" sz="1400" dirty="0" smtClean="0">
                <a:latin typeface="Arial Black" pitchFamily="34" charset="0"/>
              </a:rPr>
              <a:t>      Чтение с полным пониманием </a:t>
            </a:r>
            <a:r>
              <a:rPr lang="ru-RU" sz="1400" dirty="0">
                <a:latin typeface="Arial Black" pitchFamily="34" charset="0"/>
              </a:rPr>
              <a:t>содержания </a:t>
            </a:r>
            <a:r>
              <a:rPr lang="ru-RU" sz="1400" dirty="0" smtClean="0">
                <a:latin typeface="Arial Black" pitchFamily="34" charset="0"/>
              </a:rPr>
              <a:t>(изучающее)</a:t>
            </a:r>
          </a:p>
          <a:p>
            <a:r>
              <a:rPr lang="ru-RU" sz="1400" dirty="0" smtClean="0">
                <a:latin typeface="Arial Black" pitchFamily="34" charset="0"/>
              </a:rPr>
              <a:t>       Цель: научить</a:t>
            </a:r>
          </a:p>
          <a:p>
            <a:r>
              <a:rPr lang="ru-RU" sz="1400" dirty="0" smtClean="0">
                <a:latin typeface="Arial Black" pitchFamily="34" charset="0"/>
              </a:rPr>
              <a:t>                   - полно и точно понимать содержание текста; </a:t>
            </a:r>
          </a:p>
          <a:p>
            <a:r>
              <a:rPr lang="ru-RU" sz="1400" dirty="0">
                <a:latin typeface="Arial Black" pitchFamily="34" charset="0"/>
              </a:rPr>
              <a:t> </a:t>
            </a:r>
            <a:r>
              <a:rPr lang="ru-RU" sz="1400" dirty="0" smtClean="0">
                <a:latin typeface="Arial Black" pitchFamily="34" charset="0"/>
              </a:rPr>
              <a:t>                  - оценивать полученную информацию, выражать свое мнение;</a:t>
            </a:r>
          </a:p>
          <a:p>
            <a:r>
              <a:rPr lang="ru-RU" sz="1400" dirty="0" smtClean="0">
                <a:latin typeface="Arial Black" pitchFamily="34" charset="0"/>
              </a:rPr>
              <a:t>                   - комментировать/объяснять те или иные факты, описанные в тексте.</a:t>
            </a:r>
          </a:p>
          <a:p>
            <a:endParaRPr lang="ru-RU" sz="1400" dirty="0">
              <a:latin typeface="Arial Black" pitchFamily="34" charset="0"/>
            </a:endParaRPr>
          </a:p>
          <a:p>
            <a:endParaRPr lang="ru-RU" sz="1400" dirty="0" smtClean="0">
              <a:latin typeface="Arial Black" pitchFamily="34" charset="0"/>
            </a:endParaRPr>
          </a:p>
          <a:p>
            <a:endParaRPr lang="ru-RU" sz="1400" dirty="0">
              <a:latin typeface="Arial Black" pitchFamily="34" charset="0"/>
            </a:endParaRPr>
          </a:p>
          <a:p>
            <a:endParaRPr lang="ru-RU" sz="1400" dirty="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1239</TotalTime>
  <Words>896</Words>
  <Application>Microsoft Office PowerPoint</Application>
  <PresentationFormat>Экран (4:3)</PresentationFormat>
  <Paragraphs>213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Горизонт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Zavuch</cp:lastModifiedBy>
  <cp:revision>51</cp:revision>
  <cp:lastPrinted>2012-10-09T02:13:59Z</cp:lastPrinted>
  <dcterms:created xsi:type="dcterms:W3CDTF">2012-10-04T07:48:44Z</dcterms:created>
  <dcterms:modified xsi:type="dcterms:W3CDTF">2019-11-28T13:46:23Z</dcterms:modified>
</cp:coreProperties>
</file>